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327" r:id="rId2"/>
    <p:sldId id="353" r:id="rId3"/>
    <p:sldId id="354" r:id="rId4"/>
    <p:sldId id="364" r:id="rId5"/>
    <p:sldId id="356" r:id="rId6"/>
    <p:sldId id="365" r:id="rId7"/>
    <p:sldId id="366" r:id="rId8"/>
  </p:sldIdLst>
  <p:sldSz cx="9144000" cy="6858000" type="screen4x3"/>
  <p:notesSz cx="6797675" cy="9926638"/>
  <p:embeddedFontLst>
    <p:embeddedFont>
      <p:font typeface="맑은 고딕" panose="020B0503020000020004" pitchFamily="50" charset="-127"/>
      <p:regular r:id="rId11"/>
      <p:bold r:id="rId12"/>
    </p:embeddedFont>
    <p:embeddedFont>
      <p:font typeface="Calibri Light" panose="020F0302020204030204" pitchFamily="34" charset="0"/>
      <p:regular r:id="rId13"/>
      <p:italic r:id="rId14"/>
    </p:embeddedFont>
    <p:embeddedFont>
      <p:font typeface="HY헤드라인M" panose="02030600000101010101" pitchFamily="18" charset="-127"/>
      <p:regular r:id="rId15"/>
    </p:embeddedFont>
    <p:embeddedFont>
      <p:font typeface="Impact" panose="020B0806030902050204" pitchFamily="34" charset="0"/>
      <p:regular r:id="rId16"/>
    </p:embeddedFont>
    <p:embeddedFont>
      <p:font typeface="함초롬바탕" panose="02030604000101010101" pitchFamily="18" charset="-127"/>
      <p:regular r:id="rId17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LG스마트체 Regular" panose="020B0600000101010101" charset="-127"/>
      <p:regular r:id="rId2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A06470BC-5A25-42BA-BEED-B2B28D726D60}">
          <p14:sldIdLst>
            <p14:sldId id="327"/>
            <p14:sldId id="353"/>
            <p14:sldId id="354"/>
            <p14:sldId id="364"/>
            <p14:sldId id="356"/>
            <p14:sldId id="365"/>
            <p14:sldId id="3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799" userDrawn="1">
          <p15:clr>
            <a:srgbClr val="A4A3A4"/>
          </p15:clr>
        </p15:guide>
        <p15:guide id="3" pos="5375" userDrawn="1">
          <p15:clr>
            <a:srgbClr val="A4A3A4"/>
          </p15:clr>
        </p15:guide>
        <p15:guide id="4" orient="horz" pos="3974" userDrawn="1">
          <p15:clr>
            <a:srgbClr val="A4A3A4"/>
          </p15:clr>
        </p15:guide>
        <p15:guide id="5" orient="horz" pos="2387" userDrawn="1">
          <p15:clr>
            <a:srgbClr val="A4A3A4"/>
          </p15:clr>
        </p15:guide>
        <p15:guide id="6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9CFF"/>
    <a:srgbClr val="0000FF"/>
    <a:srgbClr val="5B9BD5"/>
    <a:srgbClr val="FFFFFF"/>
    <a:srgbClr val="FF8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29" autoAdjust="0"/>
    <p:restoredTop sz="95377" autoAdjust="0"/>
  </p:normalViewPr>
  <p:slideViewPr>
    <p:cSldViewPr>
      <p:cViewPr varScale="1">
        <p:scale>
          <a:sx n="120" d="100"/>
          <a:sy n="120" d="100"/>
        </p:scale>
        <p:origin x="1698" y="102"/>
      </p:cViewPr>
      <p:guideLst>
        <p:guide orient="horz" pos="799"/>
        <p:guide pos="5375"/>
        <p:guide orient="horz" pos="3974"/>
        <p:guide orient="horz" pos="238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4CDF4E72-A25F-4BB5-9723-E97C1BFA71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4964859-4F63-4BE5-A034-0D3E6853FB3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D521F1-DBE8-469A-A167-04C100D51D04}" type="datetimeFigureOut">
              <a:rPr lang="ko-KR" altLang="en-US" smtClean="0"/>
              <a:t>2018-03-06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92B74CC-43DF-4017-BC5D-C399CEAB18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70F7475-D54E-40AF-986D-45524288194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3D82E6-14A4-4179-90AF-F8CDC210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53285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8328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826" y="0"/>
            <a:ext cx="2946246" cy="498328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1F134695-8AD1-4794-A18E-53BB0E65FB9A}" type="datetimeFigureOut">
              <a:rPr lang="ko-KR" altLang="en-US" smtClean="0"/>
              <a:t>2018-03-06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288" y="4777245"/>
            <a:ext cx="5439101" cy="3908363"/>
          </a:xfrm>
          <a:prstGeom prst="rect">
            <a:avLst/>
          </a:prstGeom>
        </p:spPr>
        <p:txBody>
          <a:bodyPr vert="horz" lIns="92108" tIns="46054" rIns="92108" bIns="46054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310"/>
            <a:ext cx="2946247" cy="498328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826" y="9428310"/>
            <a:ext cx="2946246" cy="498328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54C7A5C5-D6F6-4BA2-AFD0-3C24E2DC6E6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72866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64022"/>
            <a:ext cx="7886700" cy="344697"/>
          </a:xfrm>
        </p:spPr>
        <p:txBody>
          <a:bodyPr>
            <a:normAutofit/>
          </a:bodyPr>
          <a:lstStyle>
            <a:lvl1pPr>
              <a:defRPr sz="1800" b="1">
                <a:latin typeface="LG스마트체 Regular" panose="020B0600000101010101" charset="-127"/>
                <a:ea typeface="LG스마트체 Regular" panose="020B0600000101010101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12606"/>
            <a:ext cx="7886700" cy="4664357"/>
          </a:xfrm>
        </p:spPr>
        <p:txBody>
          <a:bodyPr/>
          <a:lstStyle>
            <a:lvl1pPr>
              <a:defRPr>
                <a:latin typeface="LG스마트체 Regular" panose="020B0600000101010101" charset="-127"/>
                <a:ea typeface="LG스마트체 Regular" panose="020B0600000101010101" charset="-127"/>
              </a:defRPr>
            </a:lvl1pPr>
            <a:lvl2pPr>
              <a:defRPr>
                <a:latin typeface="LG스마트체 Regular" panose="020B0600000101010101" charset="-127"/>
                <a:ea typeface="LG스마트체 Regular" panose="020B0600000101010101" charset="-127"/>
              </a:defRPr>
            </a:lvl2pPr>
            <a:lvl3pPr>
              <a:defRPr>
                <a:latin typeface="LG스마트체 Regular" panose="020B0600000101010101" charset="-127"/>
                <a:ea typeface="LG스마트체 Regular" panose="020B0600000101010101" charset="-127"/>
              </a:defRPr>
            </a:lvl3pPr>
            <a:lvl4pPr>
              <a:defRPr>
                <a:latin typeface="LG스마트체 Regular" panose="020B0600000101010101" charset="-127"/>
                <a:ea typeface="LG스마트체 Regular" panose="020B0600000101010101" charset="-127"/>
              </a:defRPr>
            </a:lvl4pPr>
            <a:lvl5pPr>
              <a:defRPr>
                <a:latin typeface="LG스마트체 Regular" panose="020B0600000101010101" charset="-127"/>
                <a:ea typeface="LG스마트체 Regular" panose="020B0600000101010101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0FAC3-7347-4986-90F0-DD9B6468CAEA}" type="datetime1">
              <a:rPr lang="ko-KR" altLang="en-US" smtClean="0"/>
              <a:t>2018-03-06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ED377-2A50-4FAC-A109-7CB2DA21BFE2}" type="slidenum">
              <a:rPr lang="ko-KR" altLang="en-US" smtClean="0"/>
              <a:pPr/>
              <a:t>‹#›</a:t>
            </a:fld>
            <a:r>
              <a:rPr lang="en-US" altLang="ko-KR" dirty="0"/>
              <a:t>/20</a:t>
            </a:r>
            <a:endParaRPr lang="ko-KR" altLang="en-US" dirty="0"/>
          </a:p>
        </p:txBody>
      </p:sp>
      <p:sp>
        <p:nvSpPr>
          <p:cNvPr id="8" name="직사각형 7"/>
          <p:cNvSpPr/>
          <p:nvPr userDrawn="1"/>
        </p:nvSpPr>
        <p:spPr>
          <a:xfrm>
            <a:off x="611560" y="908720"/>
            <a:ext cx="792088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6690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FC891-AA6B-4AC9-BC38-ECF743D93D76}" type="datetime1">
              <a:rPr lang="ko-KR" altLang="en-US" smtClean="0"/>
              <a:t>2018-03-06</a:t>
            </a:fld>
            <a:endParaRPr lang="ko-KR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ED377-2A50-4FAC-A109-7CB2DA21BFE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37886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Objekt 4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5" name="think-cell Slide" r:id="rId4" imgW="0" imgH="0" progId="">
                  <p:embed/>
                </p:oleObj>
              </mc:Choice>
              <mc:Fallback>
                <p:oleObj name="think-cell Slide" r:id="rId4" imgW="0" imgH="0" progId="">
                  <p:embed/>
                  <p:pic>
                    <p:nvPicPr>
                      <p:cNvPr id="44" name="Objekt 43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1129870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A02CB-9582-4428-949D-6E830CCCDFB7}" type="datetimeFigureOut">
              <a:rPr lang="ko-KR" altLang="en-US" smtClean="0"/>
              <a:t>2018-03-06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3B81E-2B01-4C31-AC75-AA2CB88C77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5824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04675-FB90-46E5-A3CC-F7A8B0AF99BC}" type="datetime1">
              <a:rPr lang="ko-KR" altLang="en-US" smtClean="0"/>
              <a:t>2018-03-06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9ED377-2A50-4FAC-A109-7CB2DA21BFE2}" type="slidenum">
              <a:rPr lang="ko-KR" altLang="en-US" smtClean="0"/>
              <a:pPr/>
              <a:t>‹#›</a:t>
            </a:fld>
            <a:r>
              <a:rPr lang="en-US" altLang="ko-KR" dirty="0"/>
              <a:t>/20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9907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7" r:id="rId2"/>
    <p:sldLayoutId id="2147483668" r:id="rId3"/>
    <p:sldLayoutId id="2147483669" r:id="rId4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2"/>
          <p:cNvSpPr txBox="1">
            <a:spLocks/>
          </p:cNvSpPr>
          <p:nvPr/>
        </p:nvSpPr>
        <p:spPr>
          <a:xfrm>
            <a:off x="192280" y="1593511"/>
            <a:ext cx="8622280" cy="191283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de-DE" sz="2400" b="1" kern="1200" baseline="0" dirty="0">
                <a:solidFill>
                  <a:schemeClr val="tx1"/>
                </a:solidFill>
                <a:latin typeface="Arial" pitchFamily="34" charset="0"/>
                <a:ea typeface="맑은 고딕" pitchFamily="50" charset="-127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342803"/>
              </p:ext>
            </p:extLst>
          </p:nvPr>
        </p:nvGraphicFramePr>
        <p:xfrm>
          <a:off x="0" y="1556792"/>
          <a:ext cx="9144001" cy="1649604"/>
        </p:xfrm>
        <a:graphic>
          <a:graphicData uri="http://schemas.openxmlformats.org/drawingml/2006/table">
            <a:tbl>
              <a:tblPr/>
              <a:tblGrid>
                <a:gridCol w="4038903">
                  <a:extLst>
                    <a:ext uri="{9D8B030D-6E8A-4147-A177-3AD203B41FA5}">
                      <a16:colId xmlns:a16="http://schemas.microsoft.com/office/drawing/2014/main" val="3516965254"/>
                    </a:ext>
                  </a:extLst>
                </a:gridCol>
                <a:gridCol w="490191">
                  <a:extLst>
                    <a:ext uri="{9D8B030D-6E8A-4147-A177-3AD203B41FA5}">
                      <a16:colId xmlns:a16="http://schemas.microsoft.com/office/drawing/2014/main" val="1217789108"/>
                    </a:ext>
                  </a:extLst>
                </a:gridCol>
                <a:gridCol w="576004">
                  <a:extLst>
                    <a:ext uri="{9D8B030D-6E8A-4147-A177-3AD203B41FA5}">
                      <a16:colId xmlns:a16="http://schemas.microsoft.com/office/drawing/2014/main" val="929835982"/>
                    </a:ext>
                  </a:extLst>
                </a:gridCol>
                <a:gridCol w="4038903">
                  <a:extLst>
                    <a:ext uri="{9D8B030D-6E8A-4147-A177-3AD203B41FA5}">
                      <a16:colId xmlns:a16="http://schemas.microsoft.com/office/drawing/2014/main" val="2982781841"/>
                    </a:ext>
                  </a:extLst>
                </a:gridCol>
              </a:tblGrid>
              <a:tr h="7391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3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3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3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411269"/>
                  </a:ext>
                </a:extLst>
              </a:tr>
              <a:tr h="1452118">
                <a:tc gridSpan="4">
                  <a:txBody>
                    <a:bodyPr/>
                    <a:lstStyle/>
                    <a:p>
                      <a:pPr algn="l"/>
                      <a:r>
                        <a:rPr lang="ko-KR" altLang="en-US" sz="2800" kern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+mn-cs"/>
                        </a:rPr>
                        <a:t>                     </a:t>
                      </a:r>
                      <a:r>
                        <a:rPr lang="ko-KR" altLang="en-US" sz="3200" kern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+mn-cs"/>
                        </a:rPr>
                        <a:t>목요</a:t>
                      </a:r>
                      <a:r>
                        <a:rPr lang="en-US" altLang="ko-KR" sz="3200" kern="1200" baseline="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+mn-cs"/>
                        </a:rPr>
                        <a:t> Pitching </a:t>
                      </a:r>
                      <a:r>
                        <a:rPr lang="ko-KR" altLang="en-US" sz="3200" kern="1200" baseline="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+mn-cs"/>
                        </a:rPr>
                        <a:t>참가 신청서</a:t>
                      </a:r>
                      <a:endParaRPr lang="ko-KR" altLang="en-US" sz="2400" kern="0" spc="-5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092449"/>
                  </a:ext>
                </a:extLst>
              </a:tr>
              <a:tr h="73914"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3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3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44559"/>
                  </a:ext>
                </a:extLst>
              </a:tr>
            </a:tbl>
          </a:graphicData>
        </a:graphic>
      </p:graphicFrame>
      <p:pic>
        <p:nvPicPr>
          <p:cNvPr id="7" name="그림 1">
            <a:extLst>
              <a:ext uri="{FF2B5EF4-FFF2-40B4-BE49-F238E27FC236}">
                <a16:creationId xmlns:a16="http://schemas.microsoft.com/office/drawing/2014/main" id="{7B34B3BB-4F0E-4C7E-B173-D85C5894FA0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5733256"/>
            <a:ext cx="2855618" cy="41549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88304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865447"/>
              </p:ext>
            </p:extLst>
          </p:nvPr>
        </p:nvGraphicFramePr>
        <p:xfrm>
          <a:off x="323528" y="116632"/>
          <a:ext cx="8568952" cy="360172"/>
        </p:xfrm>
        <a:graphic>
          <a:graphicData uri="http://schemas.openxmlformats.org/drawingml/2006/table">
            <a:tbl>
              <a:tblPr/>
              <a:tblGrid>
                <a:gridCol w="8568952">
                  <a:extLst>
                    <a:ext uri="{9D8B030D-6E8A-4147-A177-3AD203B41FA5}">
                      <a16:colId xmlns:a16="http://schemas.microsoft.com/office/drawing/2014/main" val="1834492759"/>
                    </a:ext>
                  </a:extLst>
                </a:gridCol>
              </a:tblGrid>
              <a:tr h="3601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10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2018</a:t>
                      </a:r>
                      <a:r>
                        <a:rPr lang="ko-KR" altLang="en-US" sz="1600" b="1" kern="10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년 「목요</a:t>
                      </a:r>
                      <a:r>
                        <a:rPr lang="en-US" altLang="ko-KR" sz="1600" b="1" kern="100" spc="0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Pitching</a:t>
                      </a:r>
                      <a:r>
                        <a:rPr lang="ko-KR" altLang="en-US" sz="1600" b="1" kern="10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」 참가 신청서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40920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410728"/>
              </p:ext>
            </p:extLst>
          </p:nvPr>
        </p:nvGraphicFramePr>
        <p:xfrm>
          <a:off x="323528" y="516348"/>
          <a:ext cx="8568952" cy="45656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3981274623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243054997"/>
                    </a:ext>
                  </a:extLst>
                </a:gridCol>
                <a:gridCol w="2052208">
                  <a:extLst>
                    <a:ext uri="{9D8B030D-6E8A-4147-A177-3AD203B41FA5}">
                      <a16:colId xmlns:a16="http://schemas.microsoft.com/office/drawing/2014/main" val="1840289539"/>
                    </a:ext>
                  </a:extLst>
                </a:gridCol>
                <a:gridCol w="540080">
                  <a:extLst>
                    <a:ext uri="{9D8B030D-6E8A-4147-A177-3AD203B41FA5}">
                      <a16:colId xmlns:a16="http://schemas.microsoft.com/office/drawing/2014/main" val="125631626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7568566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val="2690053253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1442631475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606636204"/>
                    </a:ext>
                  </a:extLst>
                </a:gridCol>
              </a:tblGrid>
              <a:tr h="261077">
                <a:tc gridSpan="8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</a:rPr>
                        <a:t>1. 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신청자   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92075" indent="-92075" latinLnBrk="1">
                        <a:buFont typeface="Wingdings" panose="05000000000000000000" pitchFamily="2" charset="2"/>
                        <a:buChar char="§"/>
                      </a:pPr>
                      <a:endParaRPr lang="en-US" altLang="ko-KR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603689"/>
                  </a:ext>
                </a:extLst>
              </a:tr>
              <a:tr h="348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50000"/>
                        </a:lnSpc>
                      </a:pPr>
                      <a:r>
                        <a:rPr lang="ko-KR" altLang="en-US" sz="1100" b="1" dirty="0"/>
                        <a:t>성명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                                                      </a:t>
                      </a:r>
                      <a:endParaRPr lang="ko-KR" altLang="en-US" sz="1100" dirty="0"/>
                    </a:p>
                  </a:txBody>
                  <a:tcPr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50000"/>
                        </a:lnSpc>
                      </a:pPr>
                      <a:endParaRPr lang="ko-KR" altLang="en-US" sz="1100" dirty="0"/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50000"/>
                        </a:lnSpc>
                      </a:pPr>
                      <a:r>
                        <a:rPr lang="ko-KR" altLang="en-US" sz="1100" b="1" dirty="0"/>
                        <a:t>연락처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lnSpc>
                          <a:spcPct val="50000"/>
                        </a:lnSpc>
                      </a:pPr>
                      <a:endParaRPr lang="ko-KR" altLang="en-US" sz="1200" b="1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전화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                              E-mail:</a:t>
                      </a:r>
                      <a:endParaRPr lang="ko-KR" altLang="en-US" sz="16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90000183"/>
                  </a:ext>
                </a:extLst>
              </a:tr>
              <a:tr h="202754">
                <a:tc>
                  <a:txBody>
                    <a:bodyPr/>
                    <a:lstStyle/>
                    <a:p>
                      <a:pPr algn="ctr" latinLnBrk="1">
                        <a:lnSpc>
                          <a:spcPct val="50000"/>
                        </a:lnSpc>
                      </a:pPr>
                      <a:r>
                        <a:rPr lang="ko-KR" altLang="en-US" sz="1100" b="1" dirty="0"/>
                        <a:t>생년월일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50000"/>
                        </a:lnSpc>
                      </a:pPr>
                      <a:endParaRPr lang="ko-KR" altLang="en-US" sz="1100" dirty="0"/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50000"/>
                        </a:lnSpc>
                      </a:pPr>
                      <a:r>
                        <a:rPr lang="ko-KR" altLang="en-US" sz="1100" b="1" dirty="0"/>
                        <a:t>창업 여부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lnSpc>
                          <a:spcPct val="50000"/>
                        </a:lnSpc>
                      </a:pPr>
                      <a:endParaRPr lang="ko-KR" altLang="en-US" sz="1200" b="1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 현재 개인</a:t>
                      </a: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법인사업자   □ 과거 창업   □ 창업 경험 없음</a:t>
                      </a:r>
                      <a:endParaRPr lang="ko-KR" altLang="en-US" sz="16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81094510"/>
                  </a:ext>
                </a:extLst>
              </a:tr>
              <a:tr h="2610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50000"/>
                        </a:lnSpc>
                      </a:pPr>
                      <a:r>
                        <a:rPr lang="ko-KR" altLang="en-US" sz="1100" b="1" dirty="0"/>
                        <a:t>주소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 </a:t>
                      </a:r>
                      <a:endParaRPr lang="ko-KR" altLang="en-US" sz="110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lnSpc>
                          <a:spcPct val="50000"/>
                        </a:lnSpc>
                      </a:pPr>
                      <a:endParaRPr lang="ko-KR" altLang="en-US" sz="12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lnSpc>
                          <a:spcPct val="50000"/>
                        </a:lnSpc>
                      </a:pPr>
                      <a:endParaRPr lang="ko-KR" altLang="en-US" sz="1200" b="1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17129183"/>
                  </a:ext>
                </a:extLst>
              </a:tr>
              <a:tr h="261077">
                <a:tc gridSpan="8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</a:rPr>
                        <a:t>2. 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보유 지식재산권</a:t>
                      </a:r>
                    </a:p>
                  </a:txBody>
                  <a:tcPr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170360"/>
                  </a:ext>
                </a:extLst>
              </a:tr>
              <a:tr h="27356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구분</a:t>
                      </a:r>
                      <a:r>
                        <a:rPr lang="en-US" altLang="ko-KR" sz="900" b="0" dirty="0"/>
                        <a:t>(</a:t>
                      </a:r>
                      <a:r>
                        <a:rPr lang="ko-KR" altLang="en-US" sz="900" b="0" dirty="0"/>
                        <a:t>특허</a:t>
                      </a:r>
                      <a:r>
                        <a:rPr lang="en-US" altLang="ko-KR" sz="900" b="0" dirty="0"/>
                        <a:t>,</a:t>
                      </a:r>
                      <a:r>
                        <a:rPr lang="ko-KR" altLang="en-US" sz="900" b="0" dirty="0"/>
                        <a:t>실용신안</a:t>
                      </a:r>
                      <a:r>
                        <a:rPr lang="en-US" altLang="ko-KR" sz="900" b="0" dirty="0"/>
                        <a:t>)</a:t>
                      </a:r>
                      <a:endParaRPr lang="ko-KR" altLang="en-US" sz="105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명칭</a:t>
                      </a:r>
                      <a:endParaRPr lang="ko-KR" altLang="en-US" sz="16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/>
                        <a:t>출원번호</a:t>
                      </a:r>
                      <a:r>
                        <a:rPr lang="en-US" altLang="ko-KR" sz="1100" b="1" dirty="0"/>
                        <a:t>(</a:t>
                      </a:r>
                      <a:r>
                        <a:rPr lang="ko-KR" altLang="en-US" sz="1100" b="1" dirty="0"/>
                        <a:t>출원일</a:t>
                      </a:r>
                      <a:r>
                        <a:rPr lang="en-US" altLang="ko-KR" sz="1100" b="1" dirty="0"/>
                        <a:t>)</a:t>
                      </a:r>
                      <a:endParaRPr lang="ko-KR" altLang="en-US" sz="1100" b="1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등록번호</a:t>
                      </a:r>
                      <a:r>
                        <a:rPr lang="en-US" altLang="ko-KR" sz="1100" b="1" dirty="0"/>
                        <a:t>(</a:t>
                      </a:r>
                      <a:r>
                        <a:rPr lang="ko-KR" altLang="en-US" sz="1100" b="1" dirty="0"/>
                        <a:t>등록일</a:t>
                      </a:r>
                      <a:r>
                        <a:rPr lang="en-US" altLang="ko-KR" sz="1100" b="1" dirty="0"/>
                        <a:t>)</a:t>
                      </a:r>
                      <a:endParaRPr lang="ko-KR" altLang="en-US" sz="1100" b="1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892681"/>
                  </a:ext>
                </a:extLst>
              </a:tr>
              <a:tr h="261077"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3078827"/>
                  </a:ext>
                </a:extLst>
              </a:tr>
              <a:tr h="261077">
                <a:tc gridSpan="8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</a:rPr>
                        <a:t>3. 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창업 교육 및  입상 경력</a:t>
                      </a:r>
                    </a:p>
                  </a:txBody>
                  <a:tcPr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040326"/>
                  </a:ext>
                </a:extLst>
              </a:tr>
              <a:tr h="26107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구분</a:t>
                      </a:r>
                      <a:r>
                        <a:rPr lang="en-US" altLang="ko-KR" sz="1000" b="0" dirty="0"/>
                        <a:t>(</a:t>
                      </a:r>
                      <a:r>
                        <a:rPr lang="ko-KR" altLang="en-US" sz="1000" b="0" dirty="0"/>
                        <a:t>교육</a:t>
                      </a:r>
                      <a:r>
                        <a:rPr lang="en-US" altLang="ko-KR" sz="1000" b="0" dirty="0"/>
                        <a:t>, </a:t>
                      </a:r>
                      <a:r>
                        <a:rPr lang="ko-KR" altLang="en-US" sz="1000" b="0" dirty="0"/>
                        <a:t>입상</a:t>
                      </a:r>
                      <a:r>
                        <a:rPr lang="en-US" altLang="ko-KR" sz="1000" b="0" dirty="0"/>
                        <a:t>)</a:t>
                      </a:r>
                      <a:endParaRPr lang="ko-KR" altLang="en-US" sz="11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프로그램명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기간</a:t>
                      </a:r>
                      <a:r>
                        <a:rPr lang="en-US" altLang="ko-KR" sz="1100" b="1" dirty="0"/>
                        <a:t>(</a:t>
                      </a:r>
                      <a:r>
                        <a:rPr lang="ko-KR" altLang="en-US" sz="1100" b="1" dirty="0"/>
                        <a:t>시간</a:t>
                      </a:r>
                      <a:r>
                        <a:rPr lang="en-US" altLang="ko-KR" sz="1100" b="1" dirty="0"/>
                        <a:t>)</a:t>
                      </a:r>
                      <a:endParaRPr lang="ko-KR" altLang="en-US" sz="1100" b="1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주관기관명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742369"/>
                  </a:ext>
                </a:extLst>
              </a:tr>
              <a:tr h="261077"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4862553"/>
                  </a:ext>
                </a:extLst>
              </a:tr>
              <a:tr h="137160">
                <a:tc gridSpan="8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</a:rPr>
                        <a:t>4. </a:t>
                      </a:r>
                      <a:r>
                        <a:rPr lang="ko-KR" altLang="en-US" sz="1200" b="1" dirty="0" err="1">
                          <a:solidFill>
                            <a:schemeClr val="bg1"/>
                          </a:solidFill>
                        </a:rPr>
                        <a:t>타사업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 참여 현황</a:t>
                      </a:r>
                    </a:p>
                  </a:txBody>
                  <a:tcPr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1310552"/>
                  </a:ext>
                </a:extLst>
              </a:tr>
              <a:tr h="390551">
                <a:tc gridSpan="8"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※ 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예시 </a:t>
                      </a: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: 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창업성장 </a:t>
                      </a: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R&amp;D (2015. </a:t>
                      </a:r>
                      <a:r>
                        <a:rPr lang="ko-KR" altLang="en-US" sz="1000" b="0" dirty="0" err="1">
                          <a:solidFill>
                            <a:srgbClr val="5B9BD5"/>
                          </a:solidFill>
                          <a:latin typeface="나눔바른고딕"/>
                        </a:rPr>
                        <a:t>중기청</a:t>
                      </a: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) - 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작성시 삭제</a:t>
                      </a:r>
                      <a:endParaRPr lang="ko-KR" altLang="en-US" sz="1000" b="0" dirty="0">
                        <a:solidFill>
                          <a:srgbClr val="5B9BD5"/>
                        </a:solidFill>
                      </a:endParaRPr>
                    </a:p>
                  </a:txBody>
                  <a:tcPr anchor="b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195153"/>
                  </a:ext>
                </a:extLst>
              </a:tr>
              <a:tr h="288032">
                <a:tc gridSpan="8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</a:rPr>
                        <a:t>5. 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지원사업 선택  </a:t>
                      </a:r>
                      <a:r>
                        <a:rPr lang="en-US" altLang="ko-KR" sz="1200" b="1" dirty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복수선택 가능</a:t>
                      </a:r>
                      <a:r>
                        <a:rPr lang="en-US" altLang="ko-KR" sz="1200" b="1" dirty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6738352"/>
                  </a:ext>
                </a:extLst>
              </a:tr>
              <a:tr h="499413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latin typeface="맑은 고딕" panose="020B0503020000020004" pitchFamily="50" charset="-127"/>
                          <a:ea typeface="+mn-ea"/>
                        </a:rPr>
                        <a:t>□ 비즈니스모델   □ 정부 </a:t>
                      </a:r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+mn-ea"/>
                        </a:rPr>
                        <a:t>R&amp;D </a:t>
                      </a:r>
                      <a:r>
                        <a:rPr lang="ko-KR" altLang="en-US" sz="1000" b="0" dirty="0">
                          <a:latin typeface="맑은 고딕" panose="020B0503020000020004" pitchFamily="50" charset="-127"/>
                          <a:ea typeface="+mn-ea"/>
                        </a:rPr>
                        <a:t>과제 기획 컨설팅   □ 컨설팅 □ 시장조사   □ 제품가격분석   □ 기술지도   □ 시험분석   □ 인증  </a:t>
                      </a:r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latin typeface="맑은 고딕" panose="020B0503020000020004" pitchFamily="50" charset="-127"/>
                          <a:ea typeface="+mn-ea"/>
                        </a:rPr>
                        <a:t>□ 지식재산권출원   □ 기술이전   □ 시제품제작    □ 디자인   □ 브랜드개발   □ 시장검증   □ 재료비   □ 장비 임차 □ 광고홍보  □ 유통 판로   □ 교육훈련비</a:t>
                      </a:r>
                      <a:endParaRPr lang="ko-KR" altLang="en-US" sz="1000" b="0" dirty="0"/>
                    </a:p>
                  </a:txBody>
                  <a:tcPr anchor="b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04423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C0DECBA-E6C3-4006-B8D2-C72BD3A7C899}"/>
              </a:ext>
            </a:extLst>
          </p:cNvPr>
          <p:cNvSpPr txBox="1"/>
          <p:nvPr/>
        </p:nvSpPr>
        <p:spPr>
          <a:xfrm>
            <a:off x="0" y="5085184"/>
            <a:ext cx="896448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           </a:t>
            </a:r>
            <a:r>
              <a:rPr lang="ko-KR" altLang="en-US" sz="1000" dirty="0"/>
              <a:t>붙임 </a:t>
            </a:r>
            <a:r>
              <a:rPr lang="en-US" altLang="ko-KR" sz="1000" dirty="0"/>
              <a:t>: </a:t>
            </a:r>
            <a:r>
              <a:rPr lang="ko-KR" altLang="en-US" sz="1000" dirty="0"/>
              <a:t>아이디어 제안서</a:t>
            </a:r>
            <a:endParaRPr lang="en-US" altLang="ko-KR" sz="1000" dirty="0"/>
          </a:p>
          <a:p>
            <a:pPr>
              <a:lnSpc>
                <a:spcPct val="150000"/>
              </a:lnSpc>
            </a:pPr>
            <a:r>
              <a:rPr lang="en-US" altLang="ko-KR" sz="1200" dirty="0"/>
              <a:t>           </a:t>
            </a:r>
            <a:r>
              <a:rPr lang="ko-KR" altLang="en-US" sz="1200" dirty="0"/>
              <a:t>목요 피칭에 상기 내용으로 참가 신청서를 제출합니다</a:t>
            </a:r>
            <a:r>
              <a:rPr lang="en-US" altLang="ko-KR" sz="1200" dirty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dirty="0"/>
              <a:t>                                                                                                                                                 2018</a:t>
            </a:r>
            <a:r>
              <a:rPr lang="ko-KR" altLang="en-US" sz="1200" dirty="0"/>
              <a:t>년           월            일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ko-KR" altLang="en-US" sz="1200" dirty="0"/>
              <a:t>                                                                                                                                                                               신 청 자                                       </a:t>
            </a:r>
            <a:r>
              <a:rPr lang="en-US" altLang="ko-KR" sz="1200" dirty="0"/>
              <a:t>(</a:t>
            </a:r>
            <a:r>
              <a:rPr lang="ko-KR" altLang="en-US" sz="1200" dirty="0"/>
              <a:t>서명</a:t>
            </a:r>
            <a:r>
              <a:rPr lang="en-US" altLang="ko-KR" sz="1200" dirty="0"/>
              <a:t>)</a:t>
            </a:r>
          </a:p>
          <a:p>
            <a:pPr>
              <a:lnSpc>
                <a:spcPct val="150000"/>
              </a:lnSpc>
            </a:pPr>
            <a:endParaRPr lang="en-US" altLang="ko-KR" sz="800" dirty="0"/>
          </a:p>
          <a:p>
            <a:pPr algn="ctr">
              <a:lnSpc>
                <a:spcPct val="150000"/>
              </a:lnSpc>
            </a:pPr>
            <a:r>
              <a:rPr lang="en-US" altLang="ko-KR" sz="1400" b="1" spc="300" dirty="0">
                <a:latin typeface="Impact" panose="020B0806030902050204" pitchFamily="34" charset="0"/>
              </a:rPr>
              <a:t>(</a:t>
            </a:r>
            <a:r>
              <a:rPr lang="ko-KR" altLang="en-US" sz="1400" b="1" spc="300" dirty="0">
                <a:latin typeface="Impact" panose="020B0806030902050204" pitchFamily="34" charset="0"/>
              </a:rPr>
              <a:t>재</a:t>
            </a:r>
            <a:r>
              <a:rPr lang="en-US" altLang="ko-KR" sz="1400" b="1" spc="300" dirty="0">
                <a:latin typeface="Impact" panose="020B0806030902050204" pitchFamily="34" charset="0"/>
              </a:rPr>
              <a:t>)</a:t>
            </a:r>
            <a:r>
              <a:rPr lang="ko-KR" altLang="en-US" sz="1400" b="1" spc="300" dirty="0" err="1">
                <a:latin typeface="Impact" panose="020B0806030902050204" pitchFamily="34" charset="0"/>
              </a:rPr>
              <a:t>전남창조경제혁신센터장</a:t>
            </a:r>
            <a:r>
              <a:rPr lang="ko-KR" altLang="en-US" sz="1400" b="1" spc="300" dirty="0">
                <a:latin typeface="Impact" panose="020B0806030902050204" pitchFamily="34" charset="0"/>
              </a:rPr>
              <a:t> 귀하</a:t>
            </a:r>
            <a:endParaRPr lang="ko-KR" altLang="en-US" sz="1100" spc="300" dirty="0"/>
          </a:p>
        </p:txBody>
      </p:sp>
    </p:spTree>
    <p:extLst>
      <p:ext uri="{BB962C8B-B14F-4D97-AF65-F5344CB8AC3E}">
        <p14:creationId xmlns:p14="http://schemas.microsoft.com/office/powerpoint/2010/main" val="344606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694142"/>
              </p:ext>
            </p:extLst>
          </p:nvPr>
        </p:nvGraphicFramePr>
        <p:xfrm>
          <a:off x="395536" y="117836"/>
          <a:ext cx="8352928" cy="360172"/>
        </p:xfrm>
        <a:graphic>
          <a:graphicData uri="http://schemas.openxmlformats.org/drawingml/2006/table">
            <a:tbl>
              <a:tblPr/>
              <a:tblGrid>
                <a:gridCol w="8352928">
                  <a:extLst>
                    <a:ext uri="{9D8B030D-6E8A-4147-A177-3AD203B41FA5}">
                      <a16:colId xmlns:a16="http://schemas.microsoft.com/office/drawing/2014/main" val="1834492759"/>
                    </a:ext>
                  </a:extLst>
                </a:gridCol>
              </a:tblGrid>
              <a:tr h="3601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10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 이 디 어 제 안 서</a:t>
                      </a:r>
                      <a:endParaRPr lang="ko-KR" altLang="en-US" sz="1600" b="1" kern="100" spc="0" dirty="0"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40920"/>
                  </a:ext>
                </a:extLst>
              </a:tr>
            </a:tbl>
          </a:graphicData>
        </a:graphic>
      </p:graphicFrame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875342FA-6061-4159-B873-7C390AF50C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484900"/>
              </p:ext>
            </p:extLst>
          </p:nvPr>
        </p:nvGraphicFramePr>
        <p:xfrm>
          <a:off x="395536" y="586056"/>
          <a:ext cx="8352928" cy="55054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52928">
                  <a:extLst>
                    <a:ext uri="{9D8B030D-6E8A-4147-A177-3AD203B41FA5}">
                      <a16:colId xmlns:a16="http://schemas.microsoft.com/office/drawing/2014/main" val="3981274623"/>
                    </a:ext>
                  </a:extLst>
                </a:gridCol>
              </a:tblGrid>
              <a:tr h="38448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1" dirty="0"/>
                        <a:t>1. </a:t>
                      </a:r>
                      <a:r>
                        <a:rPr lang="ko-KR" altLang="en-US" sz="1200" b="1" dirty="0"/>
                        <a:t>개  요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892681"/>
                  </a:ext>
                </a:extLst>
              </a:tr>
              <a:tr h="5120954">
                <a:tc>
                  <a:txBody>
                    <a:bodyPr/>
                    <a:lstStyle/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+mn-ea"/>
                        </a:rPr>
                        <a:t>○ </a:t>
                      </a:r>
                      <a:r>
                        <a:rPr lang="ko-KR" altLang="en-US" sz="1000" b="0" dirty="0">
                          <a:latin typeface="맑은 고딕" panose="020B0503020000020004" pitchFamily="50" charset="-127"/>
                          <a:ea typeface="+mn-ea"/>
                        </a:rPr>
                        <a:t>사업추진 배경</a:t>
                      </a:r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+mn-ea"/>
                        </a:rPr>
                        <a:t>  </a:t>
                      </a: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+mn-ea"/>
                        </a:rPr>
                        <a:t>○ </a:t>
                      </a:r>
                      <a:r>
                        <a:rPr lang="ko-KR" altLang="en-US" sz="1000" b="1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참여 인력구성 및 경력</a:t>
                      </a:r>
                      <a:r>
                        <a:rPr lang="en-US" altLang="ko-KR" sz="1000" b="1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경험</a:t>
                      </a:r>
                      <a:r>
                        <a:rPr lang="en-US" altLang="ko-KR" sz="1000" b="1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en-US" altLang="ko-KR" sz="1000" b="1" dirty="0">
                        <a:solidFill>
                          <a:srgbClr val="0000FF"/>
                        </a:solidFill>
                      </a:endParaRPr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3078827"/>
                  </a:ext>
                </a:extLst>
              </a:tr>
            </a:tbl>
          </a:graphicData>
        </a:graphic>
      </p:graphicFrame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6FFE8C4D-AEB5-4090-B862-8DF4B7106C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271612"/>
              </p:ext>
            </p:extLst>
          </p:nvPr>
        </p:nvGraphicFramePr>
        <p:xfrm>
          <a:off x="683568" y="3868413"/>
          <a:ext cx="7632849" cy="19368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4549">
                  <a:extLst>
                    <a:ext uri="{9D8B030D-6E8A-4147-A177-3AD203B41FA5}">
                      <a16:colId xmlns:a16="http://schemas.microsoft.com/office/drawing/2014/main" val="3981274623"/>
                    </a:ext>
                  </a:extLst>
                </a:gridCol>
                <a:gridCol w="1310225">
                  <a:extLst>
                    <a:ext uri="{9D8B030D-6E8A-4147-A177-3AD203B41FA5}">
                      <a16:colId xmlns:a16="http://schemas.microsoft.com/office/drawing/2014/main" val="1840289539"/>
                    </a:ext>
                  </a:extLst>
                </a:gridCol>
                <a:gridCol w="1855706">
                  <a:extLst>
                    <a:ext uri="{9D8B030D-6E8A-4147-A177-3AD203B41FA5}">
                      <a16:colId xmlns:a16="http://schemas.microsoft.com/office/drawing/2014/main" val="2690053253"/>
                    </a:ext>
                  </a:extLst>
                </a:gridCol>
                <a:gridCol w="3312369">
                  <a:extLst>
                    <a:ext uri="{9D8B030D-6E8A-4147-A177-3AD203B41FA5}">
                      <a16:colId xmlns:a16="http://schemas.microsoft.com/office/drawing/2014/main" val="2606636204"/>
                    </a:ext>
                  </a:extLst>
                </a:gridCol>
              </a:tblGrid>
              <a:tr h="2610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rgbClr val="0000FF"/>
                          </a:solidFill>
                        </a:rPr>
                        <a:t>참여 인력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rgbClr val="0000FF"/>
                          </a:solidFill>
                        </a:rPr>
                        <a:t>기간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rgbClr val="0000FF"/>
                          </a:solidFill>
                        </a:rPr>
                        <a:t>근무처 명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rgbClr val="0000FF"/>
                          </a:solidFill>
                        </a:rPr>
                        <a:t>주요 업무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742369"/>
                  </a:ext>
                </a:extLst>
              </a:tr>
              <a:tr h="376861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4862553"/>
                  </a:ext>
                </a:extLst>
              </a:tr>
              <a:tr h="46258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370107"/>
                  </a:ext>
                </a:extLst>
              </a:tr>
              <a:tr h="418167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3410074"/>
                  </a:ext>
                </a:extLst>
              </a:tr>
              <a:tr h="418167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8268906"/>
                  </a:ext>
                </a:extLst>
              </a:tr>
            </a:tbl>
          </a:graphicData>
        </a:graphic>
      </p:graphicFrame>
      <p:sp>
        <p:nvSpPr>
          <p:cNvPr id="14" name="직사각형 13">
            <a:extLst>
              <a:ext uri="{FF2B5EF4-FFF2-40B4-BE49-F238E27FC236}">
                <a16:creationId xmlns:a16="http://schemas.microsoft.com/office/drawing/2014/main" id="{DE848890-AE02-4B39-BA16-EFE5D0463FD1}"/>
              </a:ext>
            </a:extLst>
          </p:cNvPr>
          <p:cNvSpPr/>
          <p:nvPr/>
        </p:nvSpPr>
        <p:spPr>
          <a:xfrm>
            <a:off x="395536" y="6271944"/>
            <a:ext cx="80648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kern="100" dirty="0">
                <a:solidFill>
                  <a:srgbClr val="0000FF"/>
                </a:solidFill>
                <a:latin typeface="+mn-ea"/>
              </a:rPr>
              <a:t>※ </a:t>
            </a:r>
            <a:r>
              <a:rPr lang="ko-KR" altLang="en-US" sz="1400" b="1" kern="100" dirty="0">
                <a:solidFill>
                  <a:srgbClr val="0000FF"/>
                </a:solidFill>
                <a:latin typeface="+mn-ea"/>
              </a:rPr>
              <a:t>목요 피칭은 파란색항목 위주로 작성하며</a:t>
            </a:r>
            <a:r>
              <a:rPr lang="en-US" altLang="ko-KR" sz="1400" b="1" kern="100" dirty="0">
                <a:solidFill>
                  <a:srgbClr val="0000FF"/>
                </a:solidFill>
                <a:latin typeface="+mn-ea"/>
              </a:rPr>
              <a:t>, </a:t>
            </a:r>
            <a:r>
              <a:rPr lang="ko-KR" altLang="en-US" sz="1400" b="1" kern="100" dirty="0">
                <a:solidFill>
                  <a:srgbClr val="0000FF"/>
                </a:solidFill>
                <a:latin typeface="+mn-ea"/>
              </a:rPr>
              <a:t>다른 항목</a:t>
            </a:r>
            <a:r>
              <a:rPr lang="en-US" altLang="ko-KR" sz="1400" b="1" kern="100" dirty="0">
                <a:solidFill>
                  <a:srgbClr val="0000FF"/>
                </a:solidFill>
                <a:latin typeface="+mn-ea"/>
              </a:rPr>
              <a:t>(</a:t>
            </a:r>
            <a:r>
              <a:rPr lang="ko-KR" altLang="en-US" sz="1400" b="1" kern="100" dirty="0">
                <a:solidFill>
                  <a:srgbClr val="0000FF"/>
                </a:solidFill>
                <a:latin typeface="+mn-ea"/>
              </a:rPr>
              <a:t>검정색</a:t>
            </a:r>
            <a:r>
              <a:rPr lang="en-US" altLang="ko-KR" sz="1400" b="1" kern="100" dirty="0">
                <a:solidFill>
                  <a:srgbClr val="0000FF"/>
                </a:solidFill>
                <a:latin typeface="+mn-ea"/>
              </a:rPr>
              <a:t>)</a:t>
            </a:r>
            <a:r>
              <a:rPr lang="ko-KR" altLang="en-US" sz="1400" b="1" kern="100" dirty="0">
                <a:solidFill>
                  <a:srgbClr val="0000FF"/>
                </a:solidFill>
                <a:latin typeface="+mn-ea"/>
              </a:rPr>
              <a:t>은 필요에 따라 작성 가능함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612997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875342FA-6061-4159-B873-7C390AF50C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381178"/>
              </p:ext>
            </p:extLst>
          </p:nvPr>
        </p:nvGraphicFramePr>
        <p:xfrm>
          <a:off x="467544" y="332656"/>
          <a:ext cx="8208912" cy="602276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08912">
                  <a:extLst>
                    <a:ext uri="{9D8B030D-6E8A-4147-A177-3AD203B41FA5}">
                      <a16:colId xmlns:a16="http://schemas.microsoft.com/office/drawing/2014/main" val="3981274623"/>
                    </a:ext>
                  </a:extLst>
                </a:gridCol>
              </a:tblGrid>
              <a:tr h="444927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/>
                        <a:t>2. </a:t>
                      </a:r>
                      <a:r>
                        <a:rPr lang="ko-KR" altLang="en-US" sz="1200" b="1" dirty="0"/>
                        <a:t>사업 </a:t>
                      </a:r>
                      <a:r>
                        <a:rPr lang="ko-KR" altLang="en-US" sz="1100" b="1" dirty="0"/>
                        <a:t>아이디어</a:t>
                      </a:r>
                      <a:r>
                        <a:rPr lang="ko-KR" altLang="en-US" sz="1100" b="0" dirty="0"/>
                        <a:t> </a:t>
                      </a:r>
                      <a:r>
                        <a:rPr lang="en-US" altLang="ko-KR" sz="1100" b="0" kern="10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kern="100" spc="0" dirty="0" err="1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목요피칭은</a:t>
                      </a:r>
                      <a:r>
                        <a:rPr lang="ko-KR" altLang="en-US" sz="1100" b="0" kern="10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 파란색항목 위주로 작성</a:t>
                      </a:r>
                      <a:r>
                        <a:rPr lang="en-US" altLang="ko-KR" sz="1100" b="0" kern="10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040326"/>
                  </a:ext>
                </a:extLst>
              </a:tr>
              <a:tr h="545972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+mn-ea"/>
                        </a:rPr>
                        <a:t>○ </a:t>
                      </a:r>
                      <a:r>
                        <a:rPr lang="ko-KR" altLang="en-US" sz="1000" b="1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아이디어에 대한</a:t>
                      </a:r>
                      <a:r>
                        <a:rPr lang="en-US" altLang="ko-KR" sz="1000" b="1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000" b="1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구체적으로 설명</a:t>
                      </a:r>
                      <a:r>
                        <a:rPr lang="en-US" altLang="ko-KR" sz="1000" b="1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  </a:t>
                      </a:r>
                      <a:r>
                        <a:rPr lang="en-US" altLang="ko-KR" sz="1000" b="1" dirty="0">
                          <a:solidFill>
                            <a:srgbClr val="0000FF"/>
                          </a:solidFill>
                          <a:latin typeface="나눔바른고딕"/>
                          <a:ea typeface="+mn-ea"/>
                        </a:rPr>
                        <a:t>※ </a:t>
                      </a:r>
                      <a:r>
                        <a:rPr lang="ko-KR" altLang="en-US" sz="1000" b="1" dirty="0">
                          <a:solidFill>
                            <a:srgbClr val="0000FF"/>
                          </a:solidFill>
                          <a:latin typeface="나눔바른고딕"/>
                          <a:ea typeface="+mn-ea"/>
                        </a:rPr>
                        <a:t>이미지</a:t>
                      </a:r>
                      <a:r>
                        <a:rPr lang="en-US" altLang="ko-KR" sz="1000" b="1" dirty="0">
                          <a:solidFill>
                            <a:srgbClr val="0000FF"/>
                          </a:solidFill>
                          <a:latin typeface="나눔바른고딕"/>
                          <a:ea typeface="+mn-ea"/>
                        </a:rPr>
                        <a:t>, </a:t>
                      </a:r>
                      <a:r>
                        <a:rPr lang="ko-KR" altLang="en-US" sz="1000" b="1" dirty="0">
                          <a:solidFill>
                            <a:srgbClr val="0000FF"/>
                          </a:solidFill>
                          <a:latin typeface="나눔바른고딕"/>
                          <a:ea typeface="+mn-ea"/>
                        </a:rPr>
                        <a:t>도표 활용 권장</a:t>
                      </a:r>
                      <a:r>
                        <a:rPr lang="en-US" altLang="ko-KR" sz="1000" b="1" dirty="0">
                          <a:solidFill>
                            <a:srgbClr val="0000FF"/>
                          </a:solidFill>
                          <a:latin typeface="나눔바른고딕"/>
                          <a:ea typeface="+mn-ea"/>
                        </a:rPr>
                        <a:t> </a:t>
                      </a:r>
                    </a:p>
                    <a:p>
                      <a:pPr latinLnBrk="1"/>
                      <a:endParaRPr lang="en-US" altLang="ko-KR" sz="1000" b="1" dirty="0">
                        <a:solidFill>
                          <a:srgbClr val="0000FF"/>
                        </a:solidFill>
                      </a:endParaRPr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+mn-ea"/>
                        </a:rPr>
                        <a:t>○ </a:t>
                      </a:r>
                      <a:r>
                        <a:rPr lang="ko-KR" altLang="en-US" sz="1000" b="0" dirty="0">
                          <a:latin typeface="맑은 고딕" panose="020B0503020000020004" pitchFamily="50" charset="-127"/>
                          <a:ea typeface="+mn-ea"/>
                        </a:rPr>
                        <a:t>기존 기술의 문제점 및 개선사항</a:t>
                      </a:r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9157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0330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3B81E-2B01-4C31-AC75-AA2CB88C77CD}" type="slidenum">
              <a:rPr lang="ko-KR" altLang="en-US" smtClean="0"/>
              <a:t>5</a:t>
            </a:fld>
            <a:endParaRPr lang="ko-KR" altLang="en-US"/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3351B34A-3C9E-4C53-A9EE-E41A4082C9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881344"/>
              </p:ext>
            </p:extLst>
          </p:nvPr>
        </p:nvGraphicFramePr>
        <p:xfrm>
          <a:off x="467544" y="404664"/>
          <a:ext cx="8208912" cy="5904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08912">
                  <a:extLst>
                    <a:ext uri="{9D8B030D-6E8A-4147-A177-3AD203B41FA5}">
                      <a16:colId xmlns:a16="http://schemas.microsoft.com/office/drawing/2014/main" val="3981274623"/>
                    </a:ext>
                  </a:extLst>
                </a:gridCol>
              </a:tblGrid>
              <a:tr h="45210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1" dirty="0"/>
                        <a:t>3. </a:t>
                      </a:r>
                      <a:r>
                        <a:rPr lang="ko-KR" altLang="en-US" sz="1200" b="1" dirty="0"/>
                        <a:t>사업화 가능성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892681"/>
                  </a:ext>
                </a:extLst>
              </a:tr>
              <a:tr h="5452551">
                <a:tc>
                  <a:txBody>
                    <a:bodyPr/>
                    <a:lstStyle/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 </a:t>
                      </a:r>
                      <a:r>
                        <a:rPr lang="ko-KR" altLang="en-US" sz="10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아이디어를 실현하기 위한 구체적인 방안 </a:t>
                      </a:r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아이디어 추진계획의 구체성 및 적정성</a:t>
                      </a:r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+mn-ea"/>
                        </a:rPr>
                        <a:t>○ </a:t>
                      </a:r>
                      <a:r>
                        <a:rPr lang="ko-KR" altLang="en-US" sz="1000" b="0" dirty="0">
                          <a:latin typeface="맑은 고딕" panose="020B0503020000020004" pitchFamily="50" charset="-127"/>
                          <a:ea typeface="+mn-ea"/>
                        </a:rPr>
                        <a:t>아이디어</a:t>
                      </a:r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000" b="0" dirty="0">
                          <a:latin typeface="맑은 고딕" panose="020B0503020000020004" pitchFamily="50" charset="-127"/>
                          <a:ea typeface="+mn-ea"/>
                        </a:rPr>
                        <a:t>사업화 실현에 있어서 장애요인 및 해결방안</a:t>
                      </a:r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3078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6430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3B81E-2B01-4C31-AC75-AA2CB88C77CD}" type="slidenum">
              <a:rPr lang="ko-KR" altLang="en-US" smtClean="0"/>
              <a:t>6</a:t>
            </a:fld>
            <a:endParaRPr lang="ko-KR" altLang="en-US"/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3351B34A-3C9E-4C53-A9EE-E41A4082C9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280402"/>
              </p:ext>
            </p:extLst>
          </p:nvPr>
        </p:nvGraphicFramePr>
        <p:xfrm>
          <a:off x="467544" y="404664"/>
          <a:ext cx="8208912" cy="5904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08912">
                  <a:extLst>
                    <a:ext uri="{9D8B030D-6E8A-4147-A177-3AD203B41FA5}">
                      <a16:colId xmlns:a16="http://schemas.microsoft.com/office/drawing/2014/main" val="3981274623"/>
                    </a:ext>
                  </a:extLst>
                </a:gridCol>
              </a:tblGrid>
              <a:tr h="45823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1" dirty="0"/>
                        <a:t>4. </a:t>
                      </a:r>
                      <a:r>
                        <a:rPr lang="ko-KR" altLang="en-US" sz="1200" b="1" dirty="0"/>
                        <a:t>시장 경쟁력 </a:t>
                      </a:r>
                      <a:r>
                        <a:rPr lang="en-US" altLang="ko-KR" sz="1200" b="0" kern="10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 kern="100" spc="0" dirty="0" err="1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목요피칭은</a:t>
                      </a:r>
                      <a:r>
                        <a:rPr lang="ko-KR" altLang="en-US" sz="1200" b="0" kern="10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 파란색항목 위주로 작성</a:t>
                      </a:r>
                      <a:r>
                        <a:rPr lang="en-US" altLang="ko-KR" sz="1200" b="0" kern="10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892681"/>
                  </a:ext>
                </a:extLst>
              </a:tr>
              <a:tr h="544641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 </a:t>
                      </a:r>
                      <a:r>
                        <a:rPr lang="ko-KR" altLang="en-US" sz="1000" b="1" dirty="0" err="1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타겟고객</a:t>
                      </a:r>
                      <a:r>
                        <a:rPr lang="ko-KR" altLang="en-US" sz="1000" b="1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및 대상 시장 진입방안</a:t>
                      </a:r>
                      <a:r>
                        <a:rPr lang="en-US" altLang="ko-KR" sz="1000" b="1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유통 경로</a:t>
                      </a:r>
                      <a:r>
                        <a:rPr lang="en-US" altLang="ko-KR" sz="1000" b="1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000" b="1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en-US" altLang="ko-KR" sz="1000" b="1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※ 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예시 </a:t>
                      </a: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: </a:t>
                      </a:r>
                      <a:r>
                        <a:rPr lang="ko-KR" altLang="en-US" sz="1000" b="0" dirty="0" err="1">
                          <a:solidFill>
                            <a:srgbClr val="5B9BD5"/>
                          </a:solidFill>
                          <a:latin typeface="나눔바른고딕"/>
                        </a:rPr>
                        <a:t>타겟고객은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 </a:t>
                      </a: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20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대 여성 직장인을 겨냥하여</a:t>
                      </a: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…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            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시장 진입 방안으로는 </a:t>
                      </a: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20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대 캐리어 </a:t>
                      </a:r>
                      <a:r>
                        <a:rPr lang="ko-KR" altLang="en-US" sz="1000" b="0" dirty="0" err="1">
                          <a:solidFill>
                            <a:srgbClr val="5B9BD5"/>
                          </a:solidFill>
                          <a:latin typeface="나눔바른고딕"/>
                        </a:rPr>
                        <a:t>우먼의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 회원이 많은 </a:t>
                      </a: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XXX 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온라인 쇼핑몰과 개인 홈페이지 개설을 통해</a:t>
                      </a: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….  - 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작성시 삭제</a:t>
                      </a:r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+mn-ea"/>
                        </a:rPr>
                        <a:t>○ </a:t>
                      </a:r>
                      <a:r>
                        <a:rPr lang="ko-KR" altLang="en-US" sz="1000" b="0" dirty="0">
                          <a:latin typeface="맑은 고딕" panose="020B0503020000020004" pitchFamily="50" charset="-127"/>
                          <a:ea typeface="+mn-ea"/>
                        </a:rPr>
                        <a:t>시장 경쟁력</a:t>
                      </a:r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000" b="0" dirty="0">
                          <a:latin typeface="맑은 고딕" panose="020B0503020000020004" pitchFamily="50" charset="-127"/>
                          <a:ea typeface="+mn-ea"/>
                        </a:rPr>
                        <a:t>가격경쟁력</a:t>
                      </a:r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000" b="0" dirty="0">
                          <a:latin typeface="맑은 고딕" panose="020B0503020000020004" pitchFamily="50" charset="-127"/>
                          <a:ea typeface="+mn-ea"/>
                        </a:rPr>
                        <a:t>제품</a:t>
                      </a:r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000" b="0" dirty="0">
                          <a:latin typeface="맑은 고딕" panose="020B0503020000020004" pitchFamily="50" charset="-127"/>
                          <a:ea typeface="+mn-ea"/>
                        </a:rPr>
                        <a:t>서비스</a:t>
                      </a:r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+mn-ea"/>
                        </a:rPr>
                        <a:t>) </a:t>
                      </a:r>
                      <a:r>
                        <a:rPr lang="ko-KR" altLang="en-US" sz="1000" b="0" dirty="0">
                          <a:latin typeface="맑은 고딕" panose="020B0503020000020004" pitchFamily="50" charset="-127"/>
                          <a:ea typeface="+mn-ea"/>
                        </a:rPr>
                        <a:t>경쟁력</a:t>
                      </a:r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000" b="0" dirty="0">
                          <a:latin typeface="맑은 고딕" panose="020B0503020000020004" pitchFamily="50" charset="-127"/>
                          <a:ea typeface="+mn-ea"/>
                        </a:rPr>
                        <a:t>수익 창출방안</a:t>
                      </a:r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000" b="0" dirty="0">
                          <a:latin typeface="맑은 고딕" panose="020B0503020000020004" pitchFamily="50" charset="-127"/>
                          <a:ea typeface="+mn-ea"/>
                        </a:rPr>
                        <a:t>등 관점에서</a:t>
                      </a:r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r>
                        <a:rPr lang="ko-KR" altLang="en-US" sz="1000" b="0" dirty="0"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3078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9586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3B81E-2B01-4C31-AC75-AA2CB88C77CD}" type="slidenum">
              <a:rPr lang="ko-KR" altLang="en-US" smtClean="0"/>
              <a:t>7</a:t>
            </a:fld>
            <a:endParaRPr lang="ko-KR" altLang="en-US"/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3351B34A-3C9E-4C53-A9EE-E41A4082C9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287647"/>
              </p:ext>
            </p:extLst>
          </p:nvPr>
        </p:nvGraphicFramePr>
        <p:xfrm>
          <a:off x="467544" y="404664"/>
          <a:ext cx="8208912" cy="56886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08912">
                  <a:extLst>
                    <a:ext uri="{9D8B030D-6E8A-4147-A177-3AD203B41FA5}">
                      <a16:colId xmlns:a16="http://schemas.microsoft.com/office/drawing/2014/main" val="3981274623"/>
                    </a:ext>
                  </a:extLst>
                </a:gridCol>
              </a:tblGrid>
              <a:tr h="44147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1" dirty="0"/>
                        <a:t>5. </a:t>
                      </a:r>
                      <a:r>
                        <a:rPr lang="ko-KR" altLang="en-US" sz="1200" b="1" dirty="0"/>
                        <a:t>사업 예산 계획 </a:t>
                      </a:r>
                      <a:r>
                        <a:rPr lang="en-US" altLang="ko-KR" sz="1200" b="0" kern="10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 kern="100" spc="0" dirty="0" err="1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목요피칭은</a:t>
                      </a:r>
                      <a:r>
                        <a:rPr lang="ko-KR" altLang="en-US" sz="1200" b="0" kern="10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 파란색항목 위주로 작성</a:t>
                      </a:r>
                      <a:r>
                        <a:rPr lang="en-US" altLang="ko-KR" sz="1200" b="0" kern="100" spc="0" dirty="0"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892681"/>
                  </a:ext>
                </a:extLst>
              </a:tr>
              <a:tr h="524716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 </a:t>
                      </a:r>
                      <a:r>
                        <a:rPr lang="ko-KR" altLang="en-US" sz="1000" b="1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세부사업 추진 계획</a:t>
                      </a:r>
                      <a:endParaRPr lang="en-US" altLang="ko-KR" sz="1000" b="1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+mn-ea"/>
                        </a:rPr>
                        <a:t>○ </a:t>
                      </a:r>
                      <a:r>
                        <a:rPr lang="ko-KR" altLang="en-US" sz="1000" b="0" dirty="0">
                          <a:latin typeface="맑은 고딕" panose="020B0503020000020004" pitchFamily="50" charset="-127"/>
                          <a:ea typeface="+mn-ea"/>
                        </a:rPr>
                        <a:t>자금 확보 계획</a:t>
                      </a:r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3078827"/>
                  </a:ext>
                </a:extLst>
              </a:tr>
            </a:tbl>
          </a:graphicData>
        </a:graphic>
      </p:graphicFrame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00622232-43AE-4A3A-8F9D-52372B566D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460572"/>
              </p:ext>
            </p:extLst>
          </p:nvPr>
        </p:nvGraphicFramePr>
        <p:xfrm>
          <a:off x="747543" y="1340768"/>
          <a:ext cx="7632849" cy="16488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2129">
                  <a:extLst>
                    <a:ext uri="{9D8B030D-6E8A-4147-A177-3AD203B41FA5}">
                      <a16:colId xmlns:a16="http://schemas.microsoft.com/office/drawing/2014/main" val="398127462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840289539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690053253"/>
                    </a:ext>
                  </a:extLst>
                </a:gridCol>
                <a:gridCol w="2728272">
                  <a:extLst>
                    <a:ext uri="{9D8B030D-6E8A-4147-A177-3AD203B41FA5}">
                      <a16:colId xmlns:a16="http://schemas.microsoft.com/office/drawing/2014/main" val="2606636204"/>
                    </a:ext>
                  </a:extLst>
                </a:gridCol>
              </a:tblGrid>
              <a:tr h="2610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rgbClr val="0000FF"/>
                          </a:solidFill>
                        </a:rPr>
                        <a:t>우선순위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rgbClr val="0000FF"/>
                          </a:solidFill>
                        </a:rPr>
                        <a:t>세부사업명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rgbClr val="0000FF"/>
                          </a:solidFill>
                        </a:rPr>
                        <a:t>소요 비용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rgbClr val="0000FF"/>
                          </a:solidFill>
                        </a:rPr>
                        <a:t>비고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742369"/>
                  </a:ext>
                </a:extLst>
              </a:tr>
              <a:tr h="37686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ko-KR" altLang="en-US" sz="1000" b="0" dirty="0">
                          <a:solidFill>
                            <a:srgbClr val="0000FF"/>
                          </a:solidFill>
                        </a:rPr>
                        <a:t>순위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solidFill>
                            <a:srgbClr val="199CFF"/>
                          </a:solidFill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199CFF"/>
                          </a:solidFill>
                        </a:rPr>
                        <a:t>예시</a:t>
                      </a:r>
                      <a:r>
                        <a:rPr lang="en-US" altLang="ko-KR" sz="1000" dirty="0">
                          <a:solidFill>
                            <a:srgbClr val="199CFF"/>
                          </a:solidFill>
                        </a:rPr>
                        <a:t>) </a:t>
                      </a:r>
                      <a:r>
                        <a:rPr lang="ko-KR" altLang="en-US" sz="1000" dirty="0">
                          <a:solidFill>
                            <a:srgbClr val="199CFF"/>
                          </a:solidFill>
                        </a:rPr>
                        <a:t>브랜드 개발</a:t>
                      </a:r>
                      <a:r>
                        <a:rPr lang="en-US" altLang="ko-KR" sz="1000" dirty="0">
                          <a:solidFill>
                            <a:srgbClr val="199CFF"/>
                          </a:solidFill>
                        </a:rPr>
                        <a:t>-</a:t>
                      </a:r>
                      <a:r>
                        <a:rPr lang="ko-KR" altLang="en-US" sz="1000" dirty="0">
                          <a:solidFill>
                            <a:srgbClr val="199CFF"/>
                          </a:solidFill>
                        </a:rPr>
                        <a:t> 작성시 삭제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>
                          <a:solidFill>
                            <a:srgbClr val="199CFF"/>
                          </a:solidFill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199CFF"/>
                          </a:solidFill>
                        </a:rPr>
                        <a:t>예시</a:t>
                      </a:r>
                      <a:r>
                        <a:rPr lang="en-US" altLang="ko-KR" sz="1000" b="0" dirty="0">
                          <a:solidFill>
                            <a:srgbClr val="199CFF"/>
                          </a:solidFill>
                        </a:rPr>
                        <a:t>)300</a:t>
                      </a:r>
                      <a:r>
                        <a:rPr lang="ko-KR" altLang="en-US" sz="1000" b="0" dirty="0">
                          <a:solidFill>
                            <a:srgbClr val="199CFF"/>
                          </a:solidFill>
                        </a:rPr>
                        <a:t>만원</a:t>
                      </a:r>
                      <a:r>
                        <a:rPr lang="en-US" altLang="ko-KR" sz="1000" b="0" dirty="0">
                          <a:solidFill>
                            <a:srgbClr val="199CFF"/>
                          </a:solidFill>
                        </a:rPr>
                        <a:t> – </a:t>
                      </a:r>
                      <a:r>
                        <a:rPr lang="ko-KR" altLang="en-US" sz="1000" b="0" dirty="0">
                          <a:solidFill>
                            <a:srgbClr val="199CFF"/>
                          </a:solidFill>
                        </a:rPr>
                        <a:t>작성시 삭제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4862553"/>
                  </a:ext>
                </a:extLst>
              </a:tr>
              <a:tr h="4625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rgbClr val="0000FF"/>
                          </a:solidFill>
                        </a:rPr>
                        <a:t>2</a:t>
                      </a:r>
                      <a:r>
                        <a:rPr lang="ko-KR" altLang="en-US" sz="1000" b="0" dirty="0">
                          <a:solidFill>
                            <a:srgbClr val="0000FF"/>
                          </a:solidFill>
                        </a:rPr>
                        <a:t>순위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370107"/>
                  </a:ext>
                </a:extLst>
              </a:tr>
              <a:tr h="5483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rgbClr val="0000FF"/>
                          </a:solidFill>
                        </a:rPr>
                        <a:t>3</a:t>
                      </a:r>
                      <a:r>
                        <a:rPr lang="ko-KR" altLang="en-US" sz="1000" b="0" dirty="0">
                          <a:solidFill>
                            <a:srgbClr val="0000FF"/>
                          </a:solidFill>
                        </a:rPr>
                        <a:t>순위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3410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95024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14782</TotalTime>
  <Words>399</Words>
  <Application>Microsoft Office PowerPoint</Application>
  <PresentationFormat>화면 슬라이드 쇼(4:3)</PresentationFormat>
  <Paragraphs>216</Paragraphs>
  <Slides>7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8" baseType="lpstr">
      <vt:lpstr>맑은 고딕</vt:lpstr>
      <vt:lpstr>Calibri Light</vt:lpstr>
      <vt:lpstr>HY헤드라인M</vt:lpstr>
      <vt:lpstr>Impact</vt:lpstr>
      <vt:lpstr>함초롬바탕</vt:lpstr>
      <vt:lpstr>Calibri</vt:lpstr>
      <vt:lpstr>LG스마트체 Regular</vt:lpstr>
      <vt:lpstr>Arial</vt:lpstr>
      <vt:lpstr>나눔바른고딕</vt:lpstr>
      <vt:lpstr>Office 테마</vt:lpstr>
      <vt:lpstr>think-cell Slide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come</dc:creator>
  <cp:lastModifiedBy>user</cp:lastModifiedBy>
  <cp:revision>606</cp:revision>
  <cp:lastPrinted>2018-03-05T06:44:44Z</cp:lastPrinted>
  <dcterms:created xsi:type="dcterms:W3CDTF">2015-07-10T04:29:51Z</dcterms:created>
  <dcterms:modified xsi:type="dcterms:W3CDTF">2018-03-06T00:07:21Z</dcterms:modified>
</cp:coreProperties>
</file>