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8" r:id="rId2"/>
    <p:sldId id="285" r:id="rId3"/>
    <p:sldId id="295" r:id="rId4"/>
    <p:sldId id="296" r:id="rId5"/>
    <p:sldId id="297" r:id="rId6"/>
    <p:sldId id="298" r:id="rId7"/>
    <p:sldId id="288" r:id="rId8"/>
    <p:sldId id="291" r:id="rId9"/>
    <p:sldId id="294" r:id="rId1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5E50"/>
    <a:srgbClr val="A54E88"/>
    <a:srgbClr val="858877"/>
    <a:srgbClr val="FFDC8E"/>
    <a:srgbClr val="9C9D8F"/>
    <a:srgbClr val="FFDB8D"/>
    <a:srgbClr val="DDF4F3"/>
    <a:srgbClr val="E9F7F7"/>
    <a:srgbClr val="FCF9E8"/>
    <a:srgbClr val="C9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>
      <p:cViewPr varScale="1">
        <p:scale>
          <a:sx n="111" d="100"/>
          <a:sy n="111" d="100"/>
        </p:scale>
        <p:origin x="93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957" cy="4983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1099" y="2"/>
            <a:ext cx="2944957" cy="4983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DEBC6-4438-4B74-9B61-6F4833DAB688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243"/>
            <a:ext cx="2944957" cy="4983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1099" y="9428243"/>
            <a:ext cx="2944957" cy="4983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3439A-589B-4398-B740-B9A6F55F83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2817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79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79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711D7-8A9E-4DA0-A417-83315BB9EE53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39838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76599"/>
            <a:ext cx="5438775" cy="391000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711"/>
            <a:ext cx="2946400" cy="4979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711"/>
            <a:ext cx="2946400" cy="4979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D3706-5ED6-4D98-8334-66AED1EE0F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950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D3706-5ED6-4D98-8334-66AED1EE0F7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834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27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10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80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010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405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10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30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138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17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02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274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DD308-39C1-4C84-8CD6-43841E973756}" type="datetimeFigureOut">
              <a:rPr lang="ko-KR" altLang="en-US" smtClean="0"/>
              <a:t>2018-07-31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BDB09-FC06-4F4E-A9C8-ED1009C68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47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5"/>
            <a:ext cx="9144000" cy="6858000"/>
          </a:xfrm>
          <a:prstGeom prst="rect">
            <a:avLst/>
          </a:prstGeom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순서도: 지연 12"/>
          <p:cNvSpPr/>
          <p:nvPr/>
        </p:nvSpPr>
        <p:spPr>
          <a:xfrm>
            <a:off x="6732239" y="2459185"/>
            <a:ext cx="1080121" cy="969814"/>
          </a:xfrm>
          <a:prstGeom prst="flowChartDelay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순서도: 지연 28"/>
          <p:cNvSpPr/>
          <p:nvPr/>
        </p:nvSpPr>
        <p:spPr>
          <a:xfrm rot="10800000">
            <a:off x="1403647" y="2459185"/>
            <a:ext cx="1296144" cy="969814"/>
          </a:xfrm>
          <a:prstGeom prst="flowChartDelay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699792" y="2459185"/>
            <a:ext cx="4032448" cy="9698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1835696" y="2576306"/>
            <a:ext cx="5616624" cy="7619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폭염에 따른 가축 및 </a:t>
            </a:r>
            <a:r>
              <a:rPr lang="ko-KR" altLang="en-US" sz="2800" b="1" dirty="0" err="1" smtClean="0">
                <a:solidFill>
                  <a:schemeClr val="tx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축사관리</a:t>
            </a:r>
            <a:endParaRPr lang="ko-KR" altLang="en-US" sz="2800" b="1" dirty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2" b="96080" l="728" r="98089">
                        <a14:foregroundMark x1="4686" y1="24157" x2="4686" y2="24157"/>
                        <a14:foregroundMark x1="8872" y1="24521" x2="8872" y2="24521"/>
                        <a14:foregroundMark x1="17061" y1="14312" x2="17061" y2="14312"/>
                        <a14:foregroundMark x1="23294" y1="14494" x2="23294" y2="14494"/>
                        <a14:foregroundMark x1="24204" y1="21969" x2="24204" y2="21969"/>
                        <a14:foregroundMark x1="19108" y1="22881" x2="19108" y2="22881"/>
                        <a14:foregroundMark x1="27753" y1="21787" x2="27753" y2="21787"/>
                        <a14:foregroundMark x1="31074" y1="20419" x2="31074" y2="20419"/>
                        <a14:foregroundMark x1="10373" y1="42024" x2="10373" y2="42024"/>
                        <a14:foregroundMark x1="14650" y1="40018" x2="14650" y2="40018"/>
                        <a14:foregroundMark x1="18835" y1="38742" x2="18835" y2="38742"/>
                        <a14:foregroundMark x1="21611" y1="37010" x2="21611" y2="37010"/>
                        <a14:foregroundMark x1="23749" y1="37922" x2="23749" y2="37922"/>
                        <a14:foregroundMark x1="26979" y1="40565" x2="26979" y2="40565"/>
                        <a14:foregroundMark x1="27070" y1="43026" x2="27070" y2="43026"/>
                        <a14:foregroundMark x1="26797" y1="46126" x2="26797" y2="46126"/>
                        <a14:foregroundMark x1="37853" y1="23792" x2="37853" y2="23792"/>
                        <a14:foregroundMark x1="38035" y1="21969" x2="38035" y2="21969"/>
                        <a14:foregroundMark x1="39627" y1="28441" x2="39627" y2="28441"/>
                        <a14:foregroundMark x1="46224" y1="30538" x2="46224" y2="30538"/>
                        <a14:foregroundMark x1="52639" y1="30720" x2="52639" y2="30720"/>
                        <a14:foregroundMark x1="54686" y1="42844" x2="54686" y2="42844"/>
                        <a14:foregroundMark x1="45496" y1="43938" x2="45496" y2="43938"/>
                        <a14:foregroundMark x1="59918" y1="31267" x2="59918" y2="31267"/>
                        <a14:foregroundMark x1="63512" y1="28259" x2="63512" y2="28259"/>
                        <a14:foregroundMark x1="58690" y1="27165" x2="58690" y2="27165"/>
                        <a14:foregroundMark x1="37944" y1="58067" x2="37944" y2="58067"/>
                        <a14:foregroundMark x1="38353" y1="63081" x2="38353" y2="63081"/>
                        <a14:foregroundMark x1="50864" y1="67366" x2="50864" y2="67366"/>
                        <a14:foregroundMark x1="59054" y1="66272" x2="59054" y2="66272"/>
                        <a14:foregroundMark x1="60464" y1="58614" x2="60464" y2="58614"/>
                        <a14:foregroundMark x1="62238" y1="83774" x2="62238" y2="83774"/>
                        <a14:foregroundMark x1="64377" y1="78943" x2="64377" y2="78943"/>
                        <a14:foregroundMark x1="70473" y1="67912" x2="70473" y2="67912"/>
                        <a14:foregroundMark x1="74977" y1="67366" x2="74977" y2="67366"/>
                        <a14:foregroundMark x1="79436" y1="66089" x2="79436" y2="66089"/>
                        <a14:foregroundMark x1="85077" y1="67366" x2="85077" y2="67366"/>
                        <a14:foregroundMark x1="88535" y1="56062" x2="88171" y2="55789"/>
                        <a14:foregroundMark x1="93085" y1="54330" x2="93085" y2="54330"/>
                        <a14:foregroundMark x1="92630" y1="50593" x2="92630" y2="50593"/>
                        <a14:foregroundMark x1="93813" y1="51139" x2="93813" y2="51139"/>
                        <a14:foregroundMark x1="92630" y1="57338" x2="92630" y2="57338"/>
                        <a14:backgroundMark x1="11465" y1="43938" x2="11465" y2="43938"/>
                        <a14:backgroundMark x1="39718" y1="74840" x2="39718" y2="74840"/>
                        <a14:backgroundMark x1="49864" y1="84503" x2="49864" y2="845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783" y="116632"/>
            <a:ext cx="1606697" cy="802155"/>
          </a:xfrm>
          <a:prstGeom prst="rect">
            <a:avLst/>
          </a:prstGeom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_x211754288" descr="EMB00002168147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301208"/>
            <a:ext cx="2949575" cy="61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872" y="5397315"/>
            <a:ext cx="432048" cy="4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1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4464496" cy="523220"/>
          </a:xfrm>
          <a:prstGeom prst="rect">
            <a:avLst/>
          </a:prstGeom>
          <a:solidFill>
            <a:schemeClr val="accent6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</a:rPr>
              <a:t>① 고온에 의한 가축 피해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52" y="1213892"/>
            <a:ext cx="333375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559" y="1166922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축종별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고온피해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시작온도</a:t>
            </a:r>
            <a:endParaRPr lang="ko-KR" altLang="en-US" sz="2400" b="1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442129"/>
              </p:ext>
            </p:extLst>
          </p:nvPr>
        </p:nvGraphicFramePr>
        <p:xfrm>
          <a:off x="251520" y="1772816"/>
          <a:ext cx="8533520" cy="15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41320177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81282445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418382309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906214934"/>
                    </a:ext>
                  </a:extLst>
                </a:gridCol>
                <a:gridCol w="1476736">
                  <a:extLst>
                    <a:ext uri="{9D8B030D-6E8A-4147-A177-3AD203B41FA5}">
                      <a16:colId xmlns:a16="http://schemas.microsoft.com/office/drawing/2014/main" val="2776721807"/>
                    </a:ext>
                  </a:extLst>
                </a:gridCol>
              </a:tblGrid>
              <a:tr h="5000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</a:rPr>
                        <a:t>구 분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</a:rPr>
                        <a:t>한</a:t>
                      </a:r>
                      <a:r>
                        <a:rPr lang="en-US" altLang="ko-KR" sz="2000" dirty="0" smtClean="0">
                          <a:solidFill>
                            <a:schemeClr val="bg1"/>
                          </a:solidFill>
                        </a:rPr>
                        <a:t>·</a:t>
                      </a:r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</a:rPr>
                        <a:t>육우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</a:rPr>
                        <a:t>젖 소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</a:rPr>
                        <a:t>돼 지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</a:rPr>
                        <a:t>닭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305294"/>
                  </a:ext>
                </a:extLst>
              </a:tr>
              <a:tr h="584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</a:rPr>
                        <a:t>알맞은 온도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</a:rPr>
                        <a:t>10~20</a:t>
                      </a:r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</a:rPr>
                        <a:t>℃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</a:rPr>
                        <a:t>5~20</a:t>
                      </a:r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</a:rPr>
                        <a:t>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</a:rPr>
                        <a:t>15~25</a:t>
                      </a:r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</a:rPr>
                        <a:t>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smtClean="0">
                          <a:solidFill>
                            <a:schemeClr val="tx1"/>
                          </a:solidFill>
                        </a:rPr>
                        <a:t>16~24</a:t>
                      </a:r>
                      <a:r>
                        <a:rPr lang="ko-KR" altLang="en-US" sz="2000" smtClean="0">
                          <a:solidFill>
                            <a:schemeClr val="tx1"/>
                          </a:solidFill>
                        </a:rPr>
                        <a:t>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071127"/>
                  </a:ext>
                </a:extLst>
              </a:tr>
              <a:tr h="5000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FF0000"/>
                          </a:solidFill>
                        </a:rPr>
                        <a:t>고온피해 시작온도</a:t>
                      </a:r>
                      <a:endParaRPr lang="ko-KR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ko-KR" altLang="en-US" sz="2000" dirty="0" smtClean="0">
                          <a:solidFill>
                            <a:srgbClr val="FF0000"/>
                          </a:solidFill>
                        </a:rPr>
                        <a:t>℃</a:t>
                      </a:r>
                      <a:endParaRPr lang="ko-KR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</a:rPr>
                        <a:t>27</a:t>
                      </a:r>
                      <a:r>
                        <a:rPr lang="ko-KR" altLang="en-US" sz="2000" dirty="0" smtClean="0">
                          <a:solidFill>
                            <a:srgbClr val="FF0000"/>
                          </a:solidFill>
                        </a:rPr>
                        <a:t>℃</a:t>
                      </a:r>
                      <a:endParaRPr lang="ko-KR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</a:rPr>
                        <a:t>27</a:t>
                      </a:r>
                      <a:r>
                        <a:rPr lang="ko-KR" altLang="en-US" sz="2000" dirty="0" smtClean="0">
                          <a:solidFill>
                            <a:srgbClr val="FF0000"/>
                          </a:solidFill>
                        </a:rPr>
                        <a:t>℃</a:t>
                      </a:r>
                      <a:endParaRPr lang="ko-KR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ko-KR" altLang="en-US" sz="2000" dirty="0" smtClean="0">
                          <a:solidFill>
                            <a:srgbClr val="FF0000"/>
                          </a:solidFill>
                        </a:rPr>
                        <a:t>℃</a:t>
                      </a:r>
                      <a:endParaRPr lang="ko-KR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343045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08905" y="3573016"/>
            <a:ext cx="7848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알맞은 온도보다 높으면          →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사료 섭취량 감소</a:t>
            </a:r>
            <a:r>
              <a:rPr lang="ko-KR" altLang="en-US" dirty="0" smtClean="0"/>
              <a:t>로 발육이 떨어짐</a:t>
            </a:r>
            <a:endParaRPr lang="ko-KR" altLang="en-US" dirty="0"/>
          </a:p>
        </p:txBody>
      </p:sp>
      <p:sp>
        <p:nvSpPr>
          <p:cNvPr id="19" name="순서도: 연결자 18"/>
          <p:cNvSpPr/>
          <p:nvPr/>
        </p:nvSpPr>
        <p:spPr>
          <a:xfrm>
            <a:off x="395536" y="3726858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8905" y="3995772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고온 피해 시작온도보다 높으면 →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발육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</a:rPr>
              <a:t>·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</a:rPr>
              <a:t>번식장해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질병발생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폐사 </a:t>
            </a:r>
            <a:r>
              <a:rPr lang="ko-KR" altLang="en-US" dirty="0" smtClean="0"/>
              <a:t>등이 나타남</a:t>
            </a:r>
            <a:endParaRPr lang="ko-KR" altLang="en-US" dirty="0"/>
          </a:p>
        </p:txBody>
      </p:sp>
      <p:sp>
        <p:nvSpPr>
          <p:cNvPr id="21" name="순서도: 연결자 20"/>
          <p:cNvSpPr/>
          <p:nvPr/>
        </p:nvSpPr>
        <p:spPr>
          <a:xfrm>
            <a:off x="395536" y="4149614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700106"/>
            <a:ext cx="333375" cy="3429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13135" y="4653136"/>
            <a:ext cx="5586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30~35</a:t>
            </a:r>
            <a:r>
              <a:rPr lang="ko-KR" altLang="en-US" sz="2400" b="1" dirty="0" smtClean="0"/>
              <a:t>℃의 고온이 </a:t>
            </a:r>
            <a:r>
              <a:rPr lang="en-US" altLang="ko-KR" sz="2400" b="1" dirty="0" smtClean="0"/>
              <a:t>12</a:t>
            </a:r>
            <a:r>
              <a:rPr lang="ko-KR" altLang="en-US" sz="2400" b="1" dirty="0" smtClean="0"/>
              <a:t>일 이상 지속되면</a:t>
            </a:r>
            <a:endParaRPr lang="ko-KR" alt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36897" y="5331986"/>
            <a:ext cx="7848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비육우 </a:t>
            </a:r>
            <a:r>
              <a:rPr lang="en-US" altLang="ko-KR" dirty="0" smtClean="0"/>
              <a:t>: </a:t>
            </a:r>
            <a:r>
              <a:rPr lang="ko-KR" altLang="en-US" dirty="0" smtClean="0"/>
              <a:t>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하루 체중 증가율</a:t>
            </a:r>
            <a:r>
              <a:rPr lang="ko-KR" altLang="en-US" dirty="0" smtClean="0"/>
              <a:t> </a:t>
            </a:r>
            <a:r>
              <a:rPr lang="en-US" altLang="ko-KR" dirty="0" smtClean="0"/>
              <a:t>73% </a:t>
            </a:r>
            <a:r>
              <a:rPr lang="ko-KR" altLang="en-US" dirty="0" smtClean="0"/>
              <a:t>감소</a:t>
            </a:r>
            <a:r>
              <a:rPr lang="en-US" altLang="ko-KR" dirty="0"/>
              <a:t> </a:t>
            </a:r>
            <a:r>
              <a:rPr lang="en-US" altLang="ko-KR" dirty="0" smtClean="0"/>
              <a:t>        </a:t>
            </a:r>
            <a:r>
              <a:rPr lang="ko-KR" altLang="en-US" dirty="0" err="1" smtClean="0"/>
              <a:t>착육우</a:t>
            </a:r>
            <a:r>
              <a:rPr lang="ko-KR" altLang="en-US" dirty="0" smtClean="0"/>
              <a:t> 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32% </a:t>
            </a:r>
            <a:r>
              <a:rPr lang="ko-KR" altLang="en-US" dirty="0" smtClean="0"/>
              <a:t>감소</a:t>
            </a:r>
            <a:endParaRPr lang="ko-KR" altLang="en-US" dirty="0"/>
          </a:p>
        </p:txBody>
      </p:sp>
      <p:sp>
        <p:nvSpPr>
          <p:cNvPr id="27" name="순서도: 연결자 26"/>
          <p:cNvSpPr/>
          <p:nvPr/>
        </p:nvSpPr>
        <p:spPr>
          <a:xfrm>
            <a:off x="323528" y="5485828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36897" y="5723964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ko-KR" altLang="en-US" dirty="0" err="1" smtClean="0"/>
              <a:t>비육돈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하루 체중 증가율 </a:t>
            </a:r>
            <a:r>
              <a:rPr lang="en-US" altLang="ko-KR" dirty="0" smtClean="0"/>
              <a:t>60%</a:t>
            </a:r>
            <a:r>
              <a:rPr lang="ko-KR" altLang="en-US" dirty="0" smtClean="0"/>
              <a:t>감소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</a:rPr>
              <a:t>         </a:t>
            </a:r>
            <a:r>
              <a:rPr lang="ko-KR" altLang="en-US" dirty="0" err="1" smtClean="0"/>
              <a:t>산란수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16% </a:t>
            </a:r>
            <a:r>
              <a:rPr lang="ko-KR" altLang="en-US" dirty="0" smtClean="0"/>
              <a:t>감소</a:t>
            </a:r>
            <a:endParaRPr lang="ko-KR" altLang="en-US" dirty="0"/>
          </a:p>
        </p:txBody>
      </p:sp>
      <p:sp>
        <p:nvSpPr>
          <p:cNvPr id="29" name="순서도: 연결자 28"/>
          <p:cNvSpPr/>
          <p:nvPr/>
        </p:nvSpPr>
        <p:spPr>
          <a:xfrm>
            <a:off x="323528" y="5877806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순서도: 연결자 29"/>
          <p:cNvSpPr/>
          <p:nvPr/>
        </p:nvSpPr>
        <p:spPr>
          <a:xfrm>
            <a:off x="4824528" y="5500770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순서도: 연결자 30"/>
          <p:cNvSpPr/>
          <p:nvPr/>
        </p:nvSpPr>
        <p:spPr>
          <a:xfrm>
            <a:off x="4824528" y="5892748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100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5328592" cy="523220"/>
          </a:xfrm>
          <a:prstGeom prst="rect">
            <a:avLst/>
          </a:prstGeom>
          <a:solidFill>
            <a:schemeClr val="accent6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</a:rPr>
              <a:t>②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축사관리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핵심기술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52" y="1027698"/>
            <a:ext cx="333375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559" y="98072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FF0000"/>
                </a:solidFill>
              </a:rPr>
              <a:t>창문개방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1484784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축사의 창문이나 </a:t>
            </a:r>
            <a:r>
              <a:rPr lang="ko-KR" altLang="en-US" dirty="0" err="1" smtClean="0"/>
              <a:t>윈치커튼을</a:t>
            </a:r>
            <a:r>
              <a:rPr lang="ko-KR" altLang="en-US" dirty="0" smtClean="0"/>
              <a:t> 최대한 개방하여 </a:t>
            </a:r>
            <a:r>
              <a:rPr lang="ko-KR" altLang="en-US" dirty="0" err="1" smtClean="0"/>
              <a:t>축사내부의</a:t>
            </a:r>
            <a:r>
              <a:rPr lang="ko-KR" altLang="en-US" dirty="0" smtClean="0"/>
              <a:t> 열을 방출</a:t>
            </a:r>
            <a:endParaRPr lang="ko-KR" altLang="en-US" dirty="0"/>
          </a:p>
        </p:txBody>
      </p:sp>
      <p:sp>
        <p:nvSpPr>
          <p:cNvPr id="19" name="순서도: 연결자 18"/>
          <p:cNvSpPr/>
          <p:nvPr/>
        </p:nvSpPr>
        <p:spPr>
          <a:xfrm>
            <a:off x="454175" y="1640734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67544" y="1844824"/>
            <a:ext cx="856895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 - </a:t>
            </a:r>
            <a:r>
              <a:rPr lang="ko-KR" altLang="en-US" dirty="0" smtClean="0"/>
              <a:t>통풍이 잘 되면 축사내부의 열을 배출하고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습기를 제거하여</a:t>
            </a:r>
            <a:r>
              <a:rPr lang="en-US" altLang="ko-KR" dirty="0" smtClean="0"/>
              <a:t> </a:t>
            </a:r>
            <a:r>
              <a:rPr lang="ko-KR" altLang="en-US" dirty="0" smtClean="0"/>
              <a:t>체감온도를 낮춤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  </a:t>
            </a:r>
            <a:r>
              <a:rPr lang="en-US" altLang="ko-KR" dirty="0" smtClean="0"/>
              <a:t>* </a:t>
            </a:r>
            <a:r>
              <a:rPr lang="ko-KR" altLang="en-US" dirty="0" smtClean="0"/>
              <a:t>상대습도 </a:t>
            </a:r>
            <a:r>
              <a:rPr lang="en-US" altLang="ko-KR" dirty="0" smtClean="0"/>
              <a:t>10% </a:t>
            </a:r>
            <a:r>
              <a:rPr lang="ko-KR" altLang="en-US" dirty="0" smtClean="0"/>
              <a:t>떨어지면 가축의 체감온도 </a:t>
            </a:r>
            <a:r>
              <a:rPr lang="en-US" altLang="ko-KR" dirty="0" smtClean="0"/>
              <a:t>1</a:t>
            </a:r>
            <a:r>
              <a:rPr lang="ko-KR" altLang="en-US" dirty="0" smtClean="0"/>
              <a:t>℃ 떨어짐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39551" y="2924944"/>
            <a:ext cx="15119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그늘 제공</a:t>
            </a:r>
            <a:endParaRPr lang="ko-KR" altLang="en-US" sz="2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7544" y="3399170"/>
            <a:ext cx="8568952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</a:t>
            </a:r>
            <a:r>
              <a:rPr lang="ko-KR" altLang="en-US" dirty="0" err="1" smtClean="0"/>
              <a:t>차광막</a:t>
            </a:r>
            <a:r>
              <a:rPr lang="ko-KR" altLang="en-US" dirty="0" smtClean="0"/>
              <a:t> 등 직사광선을 피할 수 있는 그늘은 직사광선을 차단</a:t>
            </a:r>
            <a:endParaRPr lang="en-US" altLang="ko-KR" dirty="0" smtClean="0"/>
          </a:p>
        </p:txBody>
      </p:sp>
      <p:sp>
        <p:nvSpPr>
          <p:cNvPr id="37" name="순서도: 연결자 36"/>
          <p:cNvSpPr/>
          <p:nvPr/>
        </p:nvSpPr>
        <p:spPr>
          <a:xfrm>
            <a:off x="454175" y="3614780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52" y="2958852"/>
            <a:ext cx="333375" cy="342900"/>
          </a:xfrm>
          <a:prstGeom prst="rect">
            <a:avLst/>
          </a:prstGeom>
        </p:spPr>
      </p:pic>
      <p:pic>
        <p:nvPicPr>
          <p:cNvPr id="1027" name="_x365584088" descr="EMB00004828c07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66" y="4077072"/>
            <a:ext cx="3570809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365584728" descr="EMB00004828c07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575" y="4077072"/>
            <a:ext cx="3570809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790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5328592" cy="523220"/>
          </a:xfrm>
          <a:prstGeom prst="rect">
            <a:avLst/>
          </a:prstGeom>
          <a:solidFill>
            <a:schemeClr val="accent6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②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축사관리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핵심기술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52" y="1238028"/>
            <a:ext cx="333375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559" y="1191058"/>
            <a:ext cx="2249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>
                <a:solidFill>
                  <a:srgbClr val="FF0000"/>
                </a:solidFill>
              </a:rPr>
              <a:t>지붕 열기 제거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1695114"/>
            <a:ext cx="8568952" cy="13388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축사 지붕위로 물을 뿌리면</a:t>
            </a:r>
            <a:r>
              <a:rPr lang="en-US" altLang="ko-KR" dirty="0"/>
              <a:t>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 smtClean="0"/>
              <a:t>복사열을 감소시켜 내부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 smtClean="0"/>
              <a:t>온도를 낮춤</a:t>
            </a:r>
            <a:endParaRPr lang="ko-KR" altLang="en-US" dirty="0"/>
          </a:p>
        </p:txBody>
      </p:sp>
      <p:sp>
        <p:nvSpPr>
          <p:cNvPr id="19" name="순서도: 연결자 18"/>
          <p:cNvSpPr/>
          <p:nvPr/>
        </p:nvSpPr>
        <p:spPr>
          <a:xfrm>
            <a:off x="454175" y="1886588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427983" y="1216492"/>
            <a:ext cx="45320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err="1" smtClean="0">
                <a:solidFill>
                  <a:srgbClr val="FF0000"/>
                </a:solidFill>
              </a:rPr>
              <a:t>점적관수를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 이용한 체감온도 낮춤</a:t>
            </a:r>
            <a:endParaRPr lang="ko-KR" altLang="en-US" sz="2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55976" y="1857598"/>
            <a:ext cx="468052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페트병 뚜껑에 구멍을 뚫어 목덜미에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 smtClean="0"/>
              <a:t>물방울이</a:t>
            </a:r>
            <a:r>
              <a:rPr lang="en-US" altLang="ko-KR" dirty="0"/>
              <a:t> </a:t>
            </a:r>
            <a:r>
              <a:rPr lang="ko-KR" altLang="en-US" dirty="0" smtClean="0"/>
              <a:t>떨어트리면 체감온도 감소됨</a:t>
            </a:r>
            <a:endParaRPr lang="en-US" altLang="ko-KR" dirty="0" smtClean="0"/>
          </a:p>
        </p:txBody>
      </p:sp>
      <p:sp>
        <p:nvSpPr>
          <p:cNvPr id="37" name="순서도: 연결자 36"/>
          <p:cNvSpPr/>
          <p:nvPr/>
        </p:nvSpPr>
        <p:spPr>
          <a:xfrm>
            <a:off x="4342607" y="2040108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384" y="1250400"/>
            <a:ext cx="333375" cy="342900"/>
          </a:xfrm>
          <a:prstGeom prst="rect">
            <a:avLst/>
          </a:prstGeom>
        </p:spPr>
      </p:pic>
      <p:pic>
        <p:nvPicPr>
          <p:cNvPr id="2049" name="_x365590408" descr="EMB00004828c09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19" y="3390294"/>
            <a:ext cx="3697030" cy="270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19" y="3390293"/>
            <a:ext cx="3604001" cy="270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03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5328592" cy="523220"/>
          </a:xfrm>
          <a:prstGeom prst="rect">
            <a:avLst/>
          </a:prstGeom>
          <a:solidFill>
            <a:schemeClr val="accent6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②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축사관리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핵심기술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9551" y="1040779"/>
            <a:ext cx="34034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가축의 열 스트레스 감소</a:t>
            </a:r>
            <a:endParaRPr lang="ko-KR" altLang="en-US" sz="2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7544" y="1412776"/>
            <a:ext cx="8568952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</a:t>
            </a:r>
            <a:r>
              <a:rPr lang="ko-KR" altLang="en-US" dirty="0" err="1" smtClean="0"/>
              <a:t>안개분무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스프링클러 및 샤워시설을</a:t>
            </a:r>
            <a:r>
              <a:rPr lang="en-US" altLang="ko-KR" dirty="0"/>
              <a:t> </a:t>
            </a:r>
            <a:r>
              <a:rPr lang="ko-KR" altLang="en-US" dirty="0" smtClean="0"/>
              <a:t>이용하여 가축의 </a:t>
            </a:r>
            <a:r>
              <a:rPr lang="ko-KR" altLang="en-US" dirty="0" err="1" smtClean="0"/>
              <a:t>체표면</a:t>
            </a:r>
            <a:r>
              <a:rPr lang="ko-KR" altLang="en-US" dirty="0" smtClean="0"/>
              <a:t> 온도를 낮춤</a:t>
            </a:r>
            <a:endParaRPr lang="ko-KR" altLang="en-US" dirty="0"/>
          </a:p>
        </p:txBody>
      </p:sp>
      <p:sp>
        <p:nvSpPr>
          <p:cNvPr id="37" name="순서도: 연결자 36"/>
          <p:cNvSpPr/>
          <p:nvPr/>
        </p:nvSpPr>
        <p:spPr>
          <a:xfrm>
            <a:off x="454175" y="1622237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52" y="1074687"/>
            <a:ext cx="333375" cy="342900"/>
          </a:xfrm>
          <a:prstGeom prst="rect">
            <a:avLst/>
          </a:prstGeom>
        </p:spPr>
      </p:pic>
      <p:pic>
        <p:nvPicPr>
          <p:cNvPr id="2053" name="_x365589288" descr="EMB00004828c0a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48891"/>
            <a:ext cx="3660444" cy="267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_x365590888" descr="EMB00004828c0a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32227"/>
            <a:ext cx="3660445" cy="267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67544" y="5097958"/>
            <a:ext cx="856895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</a:t>
            </a:r>
            <a:r>
              <a:rPr lang="ko-KR" altLang="en-US" dirty="0" err="1" smtClean="0"/>
              <a:t>안개분무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스프링클러 등을 이용하여 가축에게 물을 뿌려줄 때는</a:t>
            </a:r>
            <a:r>
              <a:rPr lang="en-US" altLang="ko-KR" dirty="0"/>
              <a:t> </a:t>
            </a:r>
            <a:r>
              <a:rPr lang="ko-KR" altLang="en-US" dirty="0" smtClean="0"/>
              <a:t>축사 내부의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습도가 높아져 </a:t>
            </a:r>
            <a:r>
              <a:rPr lang="ko-KR" altLang="en-US" dirty="0" err="1" smtClean="0">
                <a:solidFill>
                  <a:srgbClr val="FF0000"/>
                </a:solidFill>
              </a:rPr>
              <a:t>송풍팬이나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ko-KR" altLang="en-US" dirty="0" err="1" smtClean="0">
                <a:solidFill>
                  <a:srgbClr val="FF0000"/>
                </a:solidFill>
              </a:rPr>
              <a:t>환기팬을</a:t>
            </a:r>
            <a:r>
              <a:rPr lang="ko-KR" altLang="en-US" dirty="0" smtClean="0">
                <a:solidFill>
                  <a:srgbClr val="FF0000"/>
                </a:solidFill>
              </a:rPr>
              <a:t> 함께 작동</a:t>
            </a:r>
            <a:r>
              <a:rPr lang="ko-KR" altLang="en-US" dirty="0" smtClean="0"/>
              <a:t>하여야 함</a:t>
            </a:r>
            <a:endParaRPr lang="ko-KR" altLang="en-US" dirty="0"/>
          </a:p>
        </p:txBody>
      </p:sp>
      <p:sp>
        <p:nvSpPr>
          <p:cNvPr id="20" name="순서도: 연결자 19"/>
          <p:cNvSpPr/>
          <p:nvPr/>
        </p:nvSpPr>
        <p:spPr>
          <a:xfrm>
            <a:off x="454175" y="5307419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7555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67544" y="2384393"/>
            <a:ext cx="8568952" cy="4542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음수 온도가 </a:t>
            </a:r>
            <a:r>
              <a:rPr lang="ko-KR" altLang="en-US" dirty="0" err="1" smtClean="0"/>
              <a:t>모돈에게</a:t>
            </a:r>
            <a:r>
              <a:rPr lang="ko-KR" altLang="en-US" dirty="0" smtClean="0"/>
              <a:t> 미치는 영향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32656"/>
            <a:ext cx="5328592" cy="523220"/>
          </a:xfrm>
          <a:prstGeom prst="rect">
            <a:avLst/>
          </a:prstGeom>
          <a:solidFill>
            <a:schemeClr val="accent6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②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축사관리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핵심기술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9551" y="1040779"/>
            <a:ext cx="15119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냉수 공급</a:t>
            </a:r>
            <a:endParaRPr lang="ko-KR" altLang="en-US" sz="2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7544" y="1412776"/>
            <a:ext cx="8568952" cy="4542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가축이 더위로 순간적으로 체온이 상승하거나 호흡이 가빠지는 경우 공급</a:t>
            </a:r>
            <a:endParaRPr lang="en-US" altLang="ko-KR" dirty="0" smtClean="0"/>
          </a:p>
        </p:txBody>
      </p:sp>
      <p:sp>
        <p:nvSpPr>
          <p:cNvPr id="37" name="순서도: 연결자 36"/>
          <p:cNvSpPr/>
          <p:nvPr/>
        </p:nvSpPr>
        <p:spPr>
          <a:xfrm>
            <a:off x="454175" y="1622237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52" y="1074687"/>
            <a:ext cx="333375" cy="342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7544" y="1916832"/>
            <a:ext cx="8568952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냉수의 온도 약 </a:t>
            </a:r>
            <a:r>
              <a:rPr lang="en-US" altLang="ko-KR" dirty="0" smtClean="0"/>
              <a:t>10~15</a:t>
            </a:r>
            <a:r>
              <a:rPr lang="ko-KR" altLang="en-US" dirty="0" smtClean="0"/>
              <a:t>℃가 가장 효과적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냉수가 없을 경우 지하수 사용</a:t>
            </a:r>
            <a:endParaRPr lang="ko-KR" altLang="en-US" dirty="0"/>
          </a:p>
        </p:txBody>
      </p:sp>
      <p:sp>
        <p:nvSpPr>
          <p:cNvPr id="13" name="순서도: 연결자 12"/>
          <p:cNvSpPr/>
          <p:nvPr/>
        </p:nvSpPr>
        <p:spPr>
          <a:xfrm>
            <a:off x="454175" y="2120599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순서도: 연결자 13"/>
          <p:cNvSpPr/>
          <p:nvPr/>
        </p:nvSpPr>
        <p:spPr>
          <a:xfrm>
            <a:off x="432040" y="2606669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772728"/>
              </p:ext>
            </p:extLst>
          </p:nvPr>
        </p:nvGraphicFramePr>
        <p:xfrm>
          <a:off x="539552" y="2996952"/>
          <a:ext cx="7776864" cy="2030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368051883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414706947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76619576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014769029"/>
                    </a:ext>
                  </a:extLst>
                </a:gridCol>
              </a:tblGrid>
              <a:tr h="40609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구  분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chemeClr val="bg1"/>
                          </a:solidFill>
                        </a:rPr>
                        <a:t>음수온도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℃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642644"/>
                  </a:ext>
                </a:extLst>
              </a:tr>
              <a:tr h="40609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717962"/>
                  </a:ext>
                </a:extLst>
              </a:tr>
              <a:tr h="4060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사료섭취량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㎏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일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3.82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5.36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5.29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745946"/>
                  </a:ext>
                </a:extLst>
              </a:tr>
              <a:tr h="4060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산유량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㎏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일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5.83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7.12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6.90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41672"/>
                  </a:ext>
                </a:extLst>
              </a:tr>
              <a:tr h="4060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호흡수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회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분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114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99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80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312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83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5328592" cy="523220"/>
          </a:xfrm>
          <a:prstGeom prst="rect">
            <a:avLst/>
          </a:prstGeom>
          <a:solidFill>
            <a:schemeClr val="accent6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③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소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문제점 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및 대책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67" y="1217172"/>
            <a:ext cx="33337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67544" y="1628800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한우</a:t>
            </a:r>
            <a:r>
              <a:rPr lang="en-US" altLang="ko-KR" dirty="0" smtClean="0"/>
              <a:t>) </a:t>
            </a:r>
            <a:r>
              <a:rPr lang="ko-KR" altLang="en-US" dirty="0" smtClean="0"/>
              <a:t>수정이 잘 되지 않고 교배 후 배 사망이 나타남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열사병 발생</a:t>
            </a:r>
            <a:endParaRPr lang="ko-KR" altLang="en-US" dirty="0"/>
          </a:p>
        </p:txBody>
      </p:sp>
      <p:sp>
        <p:nvSpPr>
          <p:cNvPr id="19" name="순서도: 연결자 18"/>
          <p:cNvSpPr/>
          <p:nvPr/>
        </p:nvSpPr>
        <p:spPr>
          <a:xfrm>
            <a:off x="454175" y="1782642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67544" y="2051556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젖소</a:t>
            </a:r>
            <a:r>
              <a:rPr lang="en-US" altLang="ko-KR" dirty="0" smtClean="0"/>
              <a:t>) </a:t>
            </a:r>
            <a:r>
              <a:rPr lang="ko-KR" altLang="en-US" dirty="0" smtClean="0"/>
              <a:t>산유량 감소 </a:t>
            </a:r>
            <a:r>
              <a:rPr lang="en-US" altLang="ko-KR" dirty="0" smtClean="0"/>
              <a:t>(30% </a:t>
            </a:r>
            <a:r>
              <a:rPr lang="ko-KR" altLang="en-US" dirty="0" smtClean="0"/>
              <a:t>정도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열사병 발생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고능력우</a:t>
            </a:r>
            <a:r>
              <a:rPr lang="ko-KR" altLang="en-US" dirty="0" smtClean="0"/>
              <a:t> </a:t>
            </a:r>
            <a:r>
              <a:rPr lang="ko-KR" altLang="en-US" dirty="0" smtClean="0"/>
              <a:t>폐사 등</a:t>
            </a:r>
            <a:endParaRPr lang="ko-KR" altLang="en-US" dirty="0"/>
          </a:p>
        </p:txBody>
      </p:sp>
      <p:sp>
        <p:nvSpPr>
          <p:cNvPr id="21" name="순서도: 연결자 20"/>
          <p:cNvSpPr/>
          <p:nvPr/>
        </p:nvSpPr>
        <p:spPr>
          <a:xfrm>
            <a:off x="454175" y="2205398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485470" y="1196752"/>
            <a:ext cx="23583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smtClean="0"/>
              <a:t> </a:t>
            </a:r>
            <a:r>
              <a:rPr lang="ko-KR" altLang="en-US" sz="2200" b="1" dirty="0" smtClean="0"/>
              <a:t>예상되는 문제점</a:t>
            </a:r>
            <a:endParaRPr lang="ko-KR" altLang="en-US" sz="2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39551" y="2924944"/>
            <a:ext cx="2175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smtClean="0"/>
              <a:t>피해 경감 대책</a:t>
            </a:r>
            <a:endParaRPr lang="ko-KR" altLang="en-US" sz="2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67544" y="3356992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축사 지붕 스프링클러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축사내 </a:t>
            </a:r>
            <a:r>
              <a:rPr lang="ko-KR" altLang="en-US" dirty="0" err="1" smtClean="0"/>
              <a:t>안개분무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송풍기 등 동시 가동</a:t>
            </a:r>
            <a:endParaRPr lang="ko-KR" altLang="en-US" dirty="0"/>
          </a:p>
        </p:txBody>
      </p:sp>
      <p:sp>
        <p:nvSpPr>
          <p:cNvPr id="35" name="순서도: 연결자 34"/>
          <p:cNvSpPr/>
          <p:nvPr/>
        </p:nvSpPr>
        <p:spPr>
          <a:xfrm>
            <a:off x="454175" y="3512942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467544" y="3860465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en-US" altLang="ko-KR" dirty="0" smtClean="0"/>
              <a:t>11~15</a:t>
            </a:r>
            <a:r>
              <a:rPr lang="ko-KR" altLang="en-US" dirty="0" smtClean="0"/>
              <a:t>℃ 이하 냉수를 공급하고 체온을 저하시킴</a:t>
            </a:r>
            <a:endParaRPr lang="ko-KR" altLang="en-US" dirty="0"/>
          </a:p>
        </p:txBody>
      </p:sp>
      <p:sp>
        <p:nvSpPr>
          <p:cNvPr id="39" name="순서도: 연결자 38"/>
          <p:cNvSpPr/>
          <p:nvPr/>
        </p:nvSpPr>
        <p:spPr>
          <a:xfrm>
            <a:off x="454175" y="4016415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63495" y="4364521"/>
            <a:ext cx="85689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질 좋은 조사료와 </a:t>
            </a:r>
            <a:r>
              <a:rPr lang="ko-KR" altLang="en-US" dirty="0" err="1" smtClean="0"/>
              <a:t>농후사료</a:t>
            </a:r>
            <a:r>
              <a:rPr lang="ko-KR" altLang="en-US" dirty="0" smtClean="0"/>
              <a:t> 급여 비율</a:t>
            </a:r>
            <a:r>
              <a:rPr lang="en-US" altLang="ko-KR" dirty="0" smtClean="0"/>
              <a:t>(3:7)</a:t>
            </a:r>
            <a:r>
              <a:rPr lang="ko-KR" altLang="en-US" dirty="0" smtClean="0"/>
              <a:t> 및 횟수를 늘려주고</a:t>
            </a:r>
            <a:r>
              <a:rPr lang="en-US" altLang="ko-KR" dirty="0" smtClean="0"/>
              <a:t>(4~6</a:t>
            </a:r>
            <a:r>
              <a:rPr lang="ko-KR" altLang="en-US" dirty="0" smtClean="0"/>
              <a:t>회</a:t>
            </a:r>
            <a:r>
              <a:rPr lang="en-US" altLang="ko-KR" dirty="0" smtClean="0"/>
              <a:t>/</a:t>
            </a:r>
            <a:r>
              <a:rPr lang="ko-KR" altLang="en-US" dirty="0" smtClean="0"/>
              <a:t>일</a:t>
            </a:r>
            <a:r>
              <a:rPr lang="en-US" altLang="ko-KR" dirty="0" smtClean="0"/>
              <a:t>)</a:t>
            </a:r>
          </a:p>
          <a:p>
            <a:r>
              <a:rPr lang="en-US" altLang="ko-KR" dirty="0"/>
              <a:t> </a:t>
            </a:r>
            <a:r>
              <a:rPr lang="ko-KR" altLang="en-US" dirty="0" smtClean="0"/>
              <a:t>새벽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야간 등 서늘할 때 줌</a:t>
            </a:r>
            <a:endParaRPr lang="ko-KR" altLang="en-US" dirty="0"/>
          </a:p>
        </p:txBody>
      </p:sp>
      <p:sp>
        <p:nvSpPr>
          <p:cNvPr id="26" name="순서도: 연결자 25"/>
          <p:cNvSpPr/>
          <p:nvPr/>
        </p:nvSpPr>
        <p:spPr>
          <a:xfrm>
            <a:off x="450126" y="4520471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87286" y="5157192"/>
            <a:ext cx="85689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비타민과 미량 광물질 등을 사료에 섞어 먹이고 부족한 영양분 보충</a:t>
            </a:r>
            <a:endParaRPr lang="en-US" altLang="ko-KR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소금은 자유롭게 급여</a:t>
            </a:r>
            <a:endParaRPr lang="ko-KR" altLang="en-US" dirty="0"/>
          </a:p>
        </p:txBody>
      </p:sp>
      <p:sp>
        <p:nvSpPr>
          <p:cNvPr id="28" name="순서도: 연결자 27"/>
          <p:cNvSpPr/>
          <p:nvPr/>
        </p:nvSpPr>
        <p:spPr>
          <a:xfrm>
            <a:off x="473917" y="5310500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54" y="2987397"/>
            <a:ext cx="3333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12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5328592" cy="523220"/>
          </a:xfrm>
          <a:prstGeom prst="rect">
            <a:avLst/>
          </a:prstGeom>
          <a:solidFill>
            <a:schemeClr val="accent6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③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돼지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문제점 </a:t>
            </a:r>
            <a:r>
              <a:rPr lang="ko-KR" altLang="en-US" sz="2800" b="1" dirty="0">
                <a:solidFill>
                  <a:schemeClr val="bg1"/>
                </a:solidFill>
              </a:rPr>
              <a:t>및 대책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8" y="1178330"/>
            <a:ext cx="33337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67544" y="1661686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어미돼지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번식장애로</a:t>
            </a:r>
            <a:r>
              <a:rPr lang="ko-KR" altLang="en-US" dirty="0" smtClean="0"/>
              <a:t> 수정이 되지 않고 </a:t>
            </a:r>
            <a:r>
              <a:rPr lang="ko-KR" altLang="en-US" dirty="0" err="1" smtClean="0"/>
              <a:t>자돈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폐사율</a:t>
            </a:r>
            <a:r>
              <a:rPr lang="ko-KR" altLang="en-US" dirty="0" smtClean="0"/>
              <a:t> 증가</a:t>
            </a:r>
            <a:endParaRPr lang="ko-KR" altLang="en-US" dirty="0"/>
          </a:p>
        </p:txBody>
      </p:sp>
      <p:sp>
        <p:nvSpPr>
          <p:cNvPr id="19" name="순서도: 연결자 18"/>
          <p:cNvSpPr/>
          <p:nvPr/>
        </p:nvSpPr>
        <p:spPr>
          <a:xfrm>
            <a:off x="454175" y="1784750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67544" y="2165742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비육돼지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도체중</a:t>
            </a:r>
            <a:r>
              <a:rPr lang="ko-KR" altLang="en-US" dirty="0" smtClean="0"/>
              <a:t> 감소 및 </a:t>
            </a:r>
            <a:r>
              <a:rPr lang="ko-KR" altLang="en-US" dirty="0" err="1" smtClean="0"/>
              <a:t>도체품질</a:t>
            </a:r>
            <a:r>
              <a:rPr lang="ko-KR" altLang="en-US" dirty="0" smtClean="0"/>
              <a:t> 저하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폐사율</a:t>
            </a:r>
            <a:r>
              <a:rPr lang="ko-KR" altLang="en-US" dirty="0" smtClean="0"/>
              <a:t> </a:t>
            </a:r>
            <a:r>
              <a:rPr lang="ko-KR" altLang="en-US" dirty="0" smtClean="0"/>
              <a:t>증가 등</a:t>
            </a:r>
            <a:endParaRPr lang="ko-KR" altLang="en-US" dirty="0"/>
          </a:p>
        </p:txBody>
      </p:sp>
      <p:sp>
        <p:nvSpPr>
          <p:cNvPr id="21" name="순서도: 연결자 20"/>
          <p:cNvSpPr/>
          <p:nvPr/>
        </p:nvSpPr>
        <p:spPr>
          <a:xfrm>
            <a:off x="454175" y="2286698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485470" y="1166922"/>
            <a:ext cx="23583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smtClean="0"/>
              <a:t>예상되는 문제점</a:t>
            </a:r>
            <a:endParaRPr lang="ko-KR" altLang="en-US" sz="2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39551" y="2823106"/>
            <a:ext cx="2175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smtClean="0"/>
              <a:t>피해 경감 대책</a:t>
            </a:r>
            <a:endParaRPr lang="ko-KR" altLang="en-US" sz="2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467544" y="3327162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축사 지붕 스프링클러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축사내 </a:t>
            </a:r>
            <a:r>
              <a:rPr lang="ko-KR" altLang="en-US" dirty="0" err="1" smtClean="0"/>
              <a:t>안개분무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송풍기 등 동시 가동</a:t>
            </a:r>
            <a:endParaRPr lang="ko-KR" altLang="en-US" dirty="0"/>
          </a:p>
        </p:txBody>
      </p:sp>
      <p:sp>
        <p:nvSpPr>
          <p:cNvPr id="37" name="순서도: 연결자 36"/>
          <p:cNvSpPr/>
          <p:nvPr/>
        </p:nvSpPr>
        <p:spPr>
          <a:xfrm>
            <a:off x="454175" y="3450226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467544" y="3768502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ko-KR" altLang="en-US" dirty="0" err="1" smtClean="0"/>
              <a:t>사료급여</a:t>
            </a:r>
            <a:r>
              <a:rPr lang="ko-KR" altLang="en-US" dirty="0" smtClean="0"/>
              <a:t> 횟수를 </a:t>
            </a:r>
            <a:r>
              <a:rPr lang="en-US" altLang="ko-KR" dirty="0" smtClean="0"/>
              <a:t>3~4</a:t>
            </a:r>
            <a:r>
              <a:rPr lang="ko-KR" altLang="en-US" dirty="0" smtClean="0"/>
              <a:t>회 </a:t>
            </a:r>
            <a:r>
              <a:rPr lang="ko-KR" altLang="en-US" dirty="0"/>
              <a:t>→ </a:t>
            </a:r>
            <a:r>
              <a:rPr lang="en-US" altLang="ko-KR" dirty="0" smtClean="0"/>
              <a:t>5~6</a:t>
            </a:r>
            <a:r>
              <a:rPr lang="ko-KR" altLang="en-US" dirty="0" smtClean="0"/>
              <a:t>회로 조정</a:t>
            </a:r>
            <a:endParaRPr lang="ko-KR" altLang="en-US" dirty="0"/>
          </a:p>
        </p:txBody>
      </p:sp>
      <p:sp>
        <p:nvSpPr>
          <p:cNvPr id="39" name="순서도: 연결자 38"/>
          <p:cNvSpPr/>
          <p:nvPr/>
        </p:nvSpPr>
        <p:spPr>
          <a:xfrm>
            <a:off x="454175" y="3891566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80913" y="4200550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냉수를 공급하고 목과 어깨에 </a:t>
            </a:r>
            <a:r>
              <a:rPr lang="ko-KR" altLang="en-US" dirty="0" err="1" smtClean="0"/>
              <a:t>점적</a:t>
            </a:r>
            <a:r>
              <a:rPr lang="ko-KR" altLang="en-US" dirty="0" smtClean="0"/>
              <a:t> 관수를 실시</a:t>
            </a:r>
            <a:endParaRPr lang="ko-KR" altLang="en-US" dirty="0"/>
          </a:p>
        </p:txBody>
      </p:sp>
      <p:sp>
        <p:nvSpPr>
          <p:cNvPr id="23" name="순서도: 연결자 22"/>
          <p:cNvSpPr/>
          <p:nvPr/>
        </p:nvSpPr>
        <p:spPr>
          <a:xfrm>
            <a:off x="467544" y="4323614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80913" y="4632598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ko-KR" altLang="en-US" dirty="0" err="1" smtClean="0"/>
              <a:t>돈사내</a:t>
            </a:r>
            <a:r>
              <a:rPr lang="ko-KR" altLang="en-US" dirty="0" smtClean="0"/>
              <a:t> 적정 </a:t>
            </a:r>
            <a:r>
              <a:rPr lang="ko-KR" altLang="en-US" dirty="0" err="1" smtClean="0"/>
              <a:t>사유밀도를</a:t>
            </a:r>
            <a:r>
              <a:rPr lang="ko-KR" altLang="en-US" dirty="0" smtClean="0"/>
              <a:t> 유지</a:t>
            </a:r>
            <a:endParaRPr lang="ko-KR" altLang="en-US" dirty="0"/>
          </a:p>
        </p:txBody>
      </p:sp>
      <p:sp>
        <p:nvSpPr>
          <p:cNvPr id="27" name="순서도: 연결자 26"/>
          <p:cNvSpPr/>
          <p:nvPr/>
        </p:nvSpPr>
        <p:spPr>
          <a:xfrm>
            <a:off x="467544" y="4755662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480913" y="5075892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사료는 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주일분</a:t>
            </a:r>
            <a:r>
              <a:rPr lang="ko-KR" altLang="en-US" dirty="0" smtClean="0"/>
              <a:t> 정도씩 구입하여 변질된 사료를 먹이지 않도록 함</a:t>
            </a:r>
            <a:endParaRPr lang="ko-KR" altLang="en-US" dirty="0"/>
          </a:p>
        </p:txBody>
      </p:sp>
      <p:sp>
        <p:nvSpPr>
          <p:cNvPr id="34" name="순서도: 연결자 33"/>
          <p:cNvSpPr/>
          <p:nvPr/>
        </p:nvSpPr>
        <p:spPr>
          <a:xfrm>
            <a:off x="467544" y="5198956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56" y="2875561"/>
            <a:ext cx="3333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73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5328592" cy="523220"/>
          </a:xfrm>
          <a:prstGeom prst="rect">
            <a:avLst/>
          </a:prstGeom>
          <a:solidFill>
            <a:schemeClr val="accent6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</a:rPr>
              <a:t>③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닭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문제점 </a:t>
            </a:r>
            <a:r>
              <a:rPr lang="ko-KR" altLang="en-US" sz="2800" b="1" dirty="0">
                <a:solidFill>
                  <a:schemeClr val="bg1"/>
                </a:solidFill>
              </a:rPr>
              <a:t>및 대책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41884"/>
            <a:ext cx="33337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67544" y="1610216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연변 또는 설사로 면역력 저하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악취와 파리 등 유해 해충 증가</a:t>
            </a:r>
            <a:endParaRPr lang="ko-KR" altLang="en-US" dirty="0"/>
          </a:p>
        </p:txBody>
      </p:sp>
      <p:sp>
        <p:nvSpPr>
          <p:cNvPr id="19" name="순서도: 연결자 18"/>
          <p:cNvSpPr/>
          <p:nvPr/>
        </p:nvSpPr>
        <p:spPr>
          <a:xfrm>
            <a:off x="454175" y="1764058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67544" y="2123564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면역력 저하로 </a:t>
            </a:r>
            <a:r>
              <a:rPr lang="ko-KR" altLang="en-US" dirty="0" err="1" smtClean="0"/>
              <a:t>증체량</a:t>
            </a:r>
            <a:r>
              <a:rPr lang="ko-KR" altLang="en-US" dirty="0" smtClean="0"/>
              <a:t> 저하 및 폐사 </a:t>
            </a:r>
            <a:r>
              <a:rPr lang="ko-KR" altLang="en-US" dirty="0" smtClean="0"/>
              <a:t>발생 등</a:t>
            </a:r>
            <a:endParaRPr lang="ko-KR" altLang="en-US" dirty="0"/>
          </a:p>
        </p:txBody>
      </p:sp>
      <p:sp>
        <p:nvSpPr>
          <p:cNvPr id="21" name="순서도: 연결자 20"/>
          <p:cNvSpPr/>
          <p:nvPr/>
        </p:nvSpPr>
        <p:spPr>
          <a:xfrm>
            <a:off x="454175" y="2172512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485470" y="1124744"/>
            <a:ext cx="23583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smtClean="0"/>
              <a:t>예상되는 문제점</a:t>
            </a:r>
            <a:endParaRPr lang="ko-KR" altLang="en-US" sz="2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39551" y="2780928"/>
            <a:ext cx="2175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 </a:t>
            </a:r>
            <a:r>
              <a:rPr lang="ko-KR" altLang="en-US" sz="2200" b="1" dirty="0" smtClean="0"/>
              <a:t>피해 경감 대책</a:t>
            </a:r>
            <a:endParaRPr lang="ko-KR" altLang="en-US" sz="2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467544" y="3266400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축사 지붕 스프링클러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터널실</a:t>
            </a:r>
            <a:r>
              <a:rPr lang="ko-KR" altLang="en-US" dirty="0" smtClean="0"/>
              <a:t> 송풍기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쿨링패드</a:t>
            </a:r>
            <a:r>
              <a:rPr lang="ko-KR" altLang="en-US" dirty="0" smtClean="0"/>
              <a:t> 등 동시 가동</a:t>
            </a:r>
            <a:endParaRPr lang="ko-KR" altLang="en-US" dirty="0"/>
          </a:p>
        </p:txBody>
      </p:sp>
      <p:sp>
        <p:nvSpPr>
          <p:cNvPr id="37" name="순서도: 연결자 36"/>
          <p:cNvSpPr/>
          <p:nvPr/>
        </p:nvSpPr>
        <p:spPr>
          <a:xfrm>
            <a:off x="454175" y="3389464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80913" y="3717032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적정 </a:t>
            </a:r>
            <a:r>
              <a:rPr lang="ko-KR" altLang="en-US" dirty="0" err="1" smtClean="0"/>
              <a:t>사육밀도를</a:t>
            </a:r>
            <a:r>
              <a:rPr lang="ko-KR" altLang="en-US" dirty="0" smtClean="0"/>
              <a:t> 유지 및 냉수 공급</a:t>
            </a:r>
            <a:endParaRPr lang="ko-KR" altLang="en-US" dirty="0"/>
          </a:p>
        </p:txBody>
      </p:sp>
      <p:sp>
        <p:nvSpPr>
          <p:cNvPr id="23" name="순서도: 연결자 22"/>
          <p:cNvSpPr/>
          <p:nvPr/>
        </p:nvSpPr>
        <p:spPr>
          <a:xfrm>
            <a:off x="467544" y="3840096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80913" y="4149080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비타민과 미량 광물질 등을 급여하여 부족한 영양분 보충</a:t>
            </a:r>
            <a:endParaRPr lang="ko-KR" altLang="en-US" dirty="0"/>
          </a:p>
        </p:txBody>
      </p:sp>
      <p:sp>
        <p:nvSpPr>
          <p:cNvPr id="27" name="순서도: 연결자 26"/>
          <p:cNvSpPr/>
          <p:nvPr/>
        </p:nvSpPr>
        <p:spPr>
          <a:xfrm>
            <a:off x="467544" y="4272144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67544" y="4581128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ko-KR" altLang="en-US" dirty="0" err="1" smtClean="0"/>
              <a:t>배합사료는</a:t>
            </a:r>
            <a:r>
              <a:rPr lang="ko-KR" altLang="en-US" dirty="0" smtClean="0"/>
              <a:t> 오래 보관하면 변질되기 쉬우므로 적은 양을 자주 구입</a:t>
            </a:r>
            <a:endParaRPr lang="ko-KR" altLang="en-US" dirty="0"/>
          </a:p>
        </p:txBody>
      </p:sp>
      <p:sp>
        <p:nvSpPr>
          <p:cNvPr id="29" name="순서도: 연결자 28"/>
          <p:cNvSpPr/>
          <p:nvPr/>
        </p:nvSpPr>
        <p:spPr>
          <a:xfrm>
            <a:off x="454175" y="4704192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467544" y="5013176"/>
            <a:ext cx="8568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시원한 물을 충분히 먹을 수 있도록 급수시설 점검</a:t>
            </a:r>
            <a:endParaRPr lang="ko-KR" altLang="en-US" dirty="0"/>
          </a:p>
        </p:txBody>
      </p:sp>
      <p:sp>
        <p:nvSpPr>
          <p:cNvPr id="31" name="순서도: 연결자 30"/>
          <p:cNvSpPr/>
          <p:nvPr/>
        </p:nvSpPr>
        <p:spPr>
          <a:xfrm>
            <a:off x="454175" y="5136240"/>
            <a:ext cx="107512" cy="10225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4499992" y="6165304"/>
            <a:ext cx="4498489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*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자료편집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전라남도농업기술원 기술보급과</a:t>
            </a:r>
            <a:r>
              <a:rPr lang="ko-KR" altLang="en-US" sz="1600" b="1" dirty="0" smtClean="0"/>
              <a:t>원</a:t>
            </a:r>
            <a:endParaRPr lang="ko-KR" altLang="en-US" sz="1600" b="1" dirty="0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85" y="2798068"/>
            <a:ext cx="3333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72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</TotalTime>
  <Words>581</Words>
  <Application>Microsoft Office PowerPoint</Application>
  <PresentationFormat>화면 슬라이드 쇼(4:3)</PresentationFormat>
  <Paragraphs>98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HY강B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김선표</dc:creator>
  <cp:lastModifiedBy>기 옥재</cp:lastModifiedBy>
  <cp:revision>400</cp:revision>
  <cp:lastPrinted>2018-07-31T06:22:10Z</cp:lastPrinted>
  <dcterms:created xsi:type="dcterms:W3CDTF">2017-03-20T02:11:53Z</dcterms:created>
  <dcterms:modified xsi:type="dcterms:W3CDTF">2018-07-31T08:31:09Z</dcterms:modified>
</cp:coreProperties>
</file>